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Bold" charset="1" panose="00000800000000000000"/>
      <p:regular r:id="rId20"/>
    </p:embeddedFont>
    <p:embeddedFont>
      <p:font typeface="Canva Sans" charset="1" panose="020B0503030501040103"/>
      <p:regular r:id="rId21"/>
    </p:embeddedFont>
    <p:embeddedFont>
      <p:font typeface="Comic Sans" charset="1" panose="03000702030302020204"/>
      <p:regular r:id="rId22"/>
    </p:embeddedFont>
    <p:embeddedFont>
      <p:font typeface="Canva Sans Bold" charset="1" panose="020B0803030501040103"/>
      <p:regular r:id="rId23"/>
    </p:embeddedFont>
    <p:embeddedFont>
      <p:font typeface="Open Sans Bold" charset="1" panose="00000000000000000000"/>
      <p:regular r:id="rId24"/>
    </p:embeddedFont>
    <p:embeddedFont>
      <p:font typeface="Montserrat Bold" charset="1" panose="00000800000000000000"/>
      <p:regular r:id="rId25"/>
    </p:embeddedFont>
    <p:embeddedFont>
      <p:font typeface="Montserrat" charset="1" panose="00000500000000000000"/>
      <p:regular r:id="rId26"/>
    </p:embeddedFont>
    <p:embeddedFont>
      <p:font typeface="League Spartan" charset="1" panose="00000800000000000000"/>
      <p:regular r:id="rId27"/>
    </p:embeddedFont>
    <p:embeddedFont>
      <p:font typeface="DM Serif Display"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C16KxcAg.mp4" Type="http://schemas.openxmlformats.org/officeDocument/2006/relationships/video"/><Relationship Id="rId4" Target="../media/VAEC16KxcAg.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14" Target="../media/image100.png" Type="http://schemas.openxmlformats.org/officeDocument/2006/relationships/image"/><Relationship Id="rId15" Target="../media/image101.svg" Type="http://schemas.openxmlformats.org/officeDocument/2006/relationships/image"/><Relationship Id="rId16" Target="../media/image102.png" Type="http://schemas.openxmlformats.org/officeDocument/2006/relationships/image"/><Relationship Id="rId17" Target="../media/image103.svg" Type="http://schemas.openxmlformats.org/officeDocument/2006/relationships/image"/><Relationship Id="rId18" Target="../media/image104.png" Type="http://schemas.openxmlformats.org/officeDocument/2006/relationships/image"/><Relationship Id="rId19" Target="../media/image105.svg" Type="http://schemas.openxmlformats.org/officeDocument/2006/relationships/image"/><Relationship Id="rId2" Target="../media/image88.png" Type="http://schemas.openxmlformats.org/officeDocument/2006/relationships/image"/><Relationship Id="rId20" Target="../media/image106.png" Type="http://schemas.openxmlformats.org/officeDocument/2006/relationships/image"/><Relationship Id="rId21" Target="../media/image107.svg" Type="http://schemas.openxmlformats.org/officeDocument/2006/relationships/image"/><Relationship Id="rId22" Target="../media/image108.png" Type="http://schemas.openxmlformats.org/officeDocument/2006/relationships/image"/><Relationship Id="rId23" Target="../media/image109.svg" Type="http://schemas.openxmlformats.org/officeDocument/2006/relationships/image"/><Relationship Id="rId24" Target="../media/image110.png" Type="http://schemas.openxmlformats.org/officeDocument/2006/relationships/image"/><Relationship Id="rId25" Target="https://app.powerbi.com/groups/4182c5ad-c4b6-4049-ac9a-ddfa653a84e3/reports/977e45d3-25e5-4305-bbe9-70361d0bc8fd/44379418e51b6bde115a?experience=power-bi" TargetMode="External" Type="http://schemas.openxmlformats.org/officeDocument/2006/relationships/hyperlink"/><Relationship Id="rId26" Target="../media/image111.png" Type="http://schemas.openxmlformats.org/officeDocument/2006/relationships/image"/><Relationship Id="rId27" Target="https://app.powerbi.com/groups/4182c5ad-c4b6-4049-ac9a-ddfa653a84e3/reports/977e45d3-25e5-4305-bbe9-70361d0bc8fd/87ff1b378980d6f997a2?experience=power-bi" TargetMode="External" Type="http://schemas.openxmlformats.org/officeDocument/2006/relationships/hyperlink"/><Relationship Id="rId28" Target="../media/image112.png" Type="http://schemas.openxmlformats.org/officeDocument/2006/relationships/image"/><Relationship Id="rId29" Target="https://app.powerbi.com/groups/4182c5ad-c4b6-4049-ac9a-ddfa653a84e3/reports/977e45d3-25e5-4305-bbe9-70361d0bc8fd/7dd3a93bf5e85696a324?experience=power-bi" TargetMode="External" Type="http://schemas.openxmlformats.org/officeDocument/2006/relationships/hyperlink"/><Relationship Id="rId3" Target="../media/image89.svg" Type="http://schemas.openxmlformats.org/officeDocument/2006/relationships/image"/><Relationship Id="rId30" Target="../media/image113.png" Type="http://schemas.openxmlformats.org/officeDocument/2006/relationships/image"/><Relationship Id="rId31" Target="../media/image114.svg" Type="http://schemas.openxmlformats.org/officeDocument/2006/relationships/image"/><Relationship Id="rId32" Target="../media/image115.png" Type="http://schemas.openxmlformats.org/officeDocument/2006/relationships/image"/><Relationship Id="rId33" Target="../media/image116.svg" Type="http://schemas.openxmlformats.org/officeDocument/2006/relationships/image"/><Relationship Id="rId34" Target="../media/image117.png" Type="http://schemas.openxmlformats.org/officeDocument/2006/relationships/image"/><Relationship Id="rId35" Target="https://app.powerbi.com/groups/4182c5ad-c4b6-4049-ac9a-ddfa653a84e3/reports/977e45d3-25e5-4305-bbe9-70361d0bc8fd/804fd8cf4f9824a47ac4?experience=power-bi" TargetMode="External" Type="http://schemas.openxmlformats.org/officeDocument/2006/relationships/hyperlink"/><Relationship Id="rId36" Target="../media/image118.png" Type="http://schemas.openxmlformats.org/officeDocument/2006/relationships/image"/><Relationship Id="rId37" Target="https://app.powerbi.com/groups/4182c5ad-c4b6-4049-ac9a-ddfa653a84e3/reports/977e45d3-25e5-4305-bbe9-70361d0bc8fd/7dd3a93bf5e85696a324?experience=power-bi" TargetMode="External" Type="http://schemas.openxmlformats.org/officeDocument/2006/relationships/hyperlink"/><Relationship Id="rId38" Target="../media/image119.png" Type="http://schemas.openxmlformats.org/officeDocument/2006/relationships/image"/><Relationship Id="rId39" Target="https://app.powerbi.com/groups/4182c5ad-c4b6-4049-ac9a-ddfa653a84e3/reports/977e45d3-25e5-4305-bbe9-70361d0bc8fd/b879959099cdb6a0737b?experience=power-bi" TargetMode="External" Type="http://schemas.openxmlformats.org/officeDocument/2006/relationships/hyperlink"/><Relationship Id="rId4" Target="../media/image90.png" Type="http://schemas.openxmlformats.org/officeDocument/2006/relationships/image"/><Relationship Id="rId40" Target="https://sites.google.com/view/tesstinng/dashboard?authuser=0" TargetMode="External" Type="http://schemas.openxmlformats.org/officeDocument/2006/relationships/hyperlink"/><Relationship Id="rId41" Target="../media/image120.png" Type="http://schemas.openxmlformats.org/officeDocument/2006/relationships/image"/><Relationship Id="rId42" Target="https://app.powerbi.com/groups/4182c5ad-c4b6-4049-ac9a-ddfa653a84e3/reports/977e45d3-25e5-4305-bbe9-70361d0bc8fd/bf446c8118d79361e5c7?experience=power-bi" TargetMode="External" Type="http://schemas.openxmlformats.org/officeDocument/2006/relationships/hyperlink"/><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30.svg" Type="http://schemas.openxmlformats.org/officeDocument/2006/relationships/image"/><Relationship Id="rId12" Target="../media/image131.png" Type="http://schemas.openxmlformats.org/officeDocument/2006/relationships/image"/><Relationship Id="rId13" Target="../media/image132.svg" Type="http://schemas.openxmlformats.org/officeDocument/2006/relationships/image"/><Relationship Id="rId14" Target="../media/image133.png" Type="http://schemas.openxmlformats.org/officeDocument/2006/relationships/image"/><Relationship Id="rId15" Target="../media/image134.svg" Type="http://schemas.openxmlformats.org/officeDocument/2006/relationships/image"/><Relationship Id="rId2" Target="../media/image121.png" Type="http://schemas.openxmlformats.org/officeDocument/2006/relationships/image"/><Relationship Id="rId3" Target="../media/image122.sv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 Id="rId6" Target="../media/image125.png" Type="http://schemas.openxmlformats.org/officeDocument/2006/relationships/image"/><Relationship Id="rId7" Target="../media/image126.svg" Type="http://schemas.openxmlformats.org/officeDocument/2006/relationships/image"/><Relationship Id="rId8" Target="../media/image127.png" Type="http://schemas.openxmlformats.org/officeDocument/2006/relationships/image"/><Relationship Id="rId9" Target="../media/image1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png" Type="http://schemas.openxmlformats.org/officeDocument/2006/relationships/image"/><Relationship Id="rId11" Target="../media/image144.svg" Type="http://schemas.openxmlformats.org/officeDocument/2006/relationships/image"/><Relationship Id="rId12" Target="../media/image145.png" Type="http://schemas.openxmlformats.org/officeDocument/2006/relationships/image"/><Relationship Id="rId13" Target="../media/image146.svg" Type="http://schemas.openxmlformats.org/officeDocument/2006/relationships/image"/><Relationship Id="rId14" Target="../media/image147.png" Type="http://schemas.openxmlformats.org/officeDocument/2006/relationships/image"/><Relationship Id="rId15" Target="../media/image148.svg" Type="http://schemas.openxmlformats.org/officeDocument/2006/relationships/image"/><Relationship Id="rId16" Target="../media/image149.png" Type="http://schemas.openxmlformats.org/officeDocument/2006/relationships/image"/><Relationship Id="rId17" Target="../media/image150.svg" Type="http://schemas.openxmlformats.org/officeDocument/2006/relationships/image"/><Relationship Id="rId2" Target="../media/image135.png" Type="http://schemas.openxmlformats.org/officeDocument/2006/relationships/image"/><Relationship Id="rId3" Target="../media/image136.sv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41.png" Type="http://schemas.openxmlformats.org/officeDocument/2006/relationships/image"/><Relationship Id="rId9" Target="../media/image14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jpeg" Type="http://schemas.openxmlformats.org/officeDocument/2006/relationships/image"/><Relationship Id="rId3" Target="../media/image152.png" Type="http://schemas.openxmlformats.org/officeDocument/2006/relationships/image"/><Relationship Id="rId4" Target="../media/image153.svg" Type="http://schemas.openxmlformats.org/officeDocument/2006/relationships/image"/><Relationship Id="rId5" Target="../media/image154.png" Type="http://schemas.openxmlformats.org/officeDocument/2006/relationships/image"/><Relationship Id="rId6" Target="../media/image15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 Id="rId3" Target="../media/image157.svg" Type="http://schemas.openxmlformats.org/officeDocument/2006/relationships/image"/><Relationship Id="rId4" Target="../media/image158.png" Type="http://schemas.openxmlformats.org/officeDocument/2006/relationships/image"/><Relationship Id="rId5" Target="../media/image159.svg" Type="http://schemas.openxmlformats.org/officeDocument/2006/relationships/image"/><Relationship Id="rId6" Target="../media/image160.png" Type="http://schemas.openxmlformats.org/officeDocument/2006/relationships/image"/><Relationship Id="rId7" Target="../media/image161.svg" Type="http://schemas.openxmlformats.org/officeDocument/2006/relationships/image"/><Relationship Id="rId8" Target="../media/image162.png" Type="http://schemas.openxmlformats.org/officeDocument/2006/relationships/image"/><Relationship Id="rId9" Target="../media/image16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18" Target="../media/image22.png" Type="http://schemas.openxmlformats.org/officeDocument/2006/relationships/image"/><Relationship Id="rId19" Target="../media/image23.svg" Type="http://schemas.openxmlformats.org/officeDocument/2006/relationships/image"/><Relationship Id="rId2" Target="../media/image6.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24" Target="../media/image28.png" Type="http://schemas.openxmlformats.org/officeDocument/2006/relationships/image"/><Relationship Id="rId25" Target="../media/image29.svg" Type="http://schemas.openxmlformats.org/officeDocument/2006/relationships/image"/><Relationship Id="rId26" Target="https://mohamed0810.github.io/My_portfolio/" TargetMode="External" Type="http://schemas.openxmlformats.org/officeDocument/2006/relationships/hyperlink"/><Relationship Id="rId27" Target="https://elara-vance-data-analyst-apvrgbv.gamma.site" TargetMode="External" Type="http://schemas.openxmlformats.org/officeDocument/2006/relationships/hyperlink"/><Relationship Id="rId28" Target="https://preview--data-dataanalyst-shahd.lovable.app" TargetMode="External" Type="http://schemas.openxmlformats.org/officeDocument/2006/relationships/hyperlink"/><Relationship Id="rId29" Target="https://wesalstory.my.canva.site/portfolio-website" TargetMode="External" Type="http://schemas.openxmlformats.org/officeDocument/2006/relationships/hyperlink"/><Relationship Id="rId3" Target="../media/image7.svg" Type="http://schemas.openxmlformats.org/officeDocument/2006/relationships/image"/><Relationship Id="rId30" Target="https://sohailasalama.lovable.app" TargetMode="External" Type="http://schemas.openxmlformats.org/officeDocument/2006/relationships/hyperlink"/><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gif"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15" Target="../media/image56.svg" Type="http://schemas.openxmlformats.org/officeDocument/2006/relationships/image"/><Relationship Id="rId16" Target="../media/image57.png" Type="http://schemas.openxmlformats.org/officeDocument/2006/relationships/image"/><Relationship Id="rId17" Target="../media/image58.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gif" Type="http://schemas.openxmlformats.org/officeDocument/2006/relationships/image"/><Relationship Id="rId7" Target="../media/image62.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63.jpe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12" Target="../media/image74.png" Type="http://schemas.openxmlformats.org/officeDocument/2006/relationships/image"/><Relationship Id="rId13" Target="../media/image75.svg" Type="http://schemas.openxmlformats.org/officeDocument/2006/relationships/image"/><Relationship Id="rId14" Target="../media/image76.png" Type="http://schemas.openxmlformats.org/officeDocument/2006/relationships/image"/><Relationship Id="rId15" Target="../media/image77.svg" Type="http://schemas.openxmlformats.org/officeDocument/2006/relationships/image"/><Relationship Id="rId16" Target="../media/image78.png" Type="http://schemas.openxmlformats.org/officeDocument/2006/relationships/image"/><Relationship Id="rId17" Target="../media/image79.svg" Type="http://schemas.openxmlformats.org/officeDocument/2006/relationships/image"/><Relationship Id="rId18" Target="../media/image80.png" Type="http://schemas.openxmlformats.org/officeDocument/2006/relationships/image"/><Relationship Id="rId19" Target="../media/image81.png" Type="http://schemas.openxmlformats.org/officeDocument/2006/relationships/image"/><Relationship Id="rId2" Target="../media/image33.png" Type="http://schemas.openxmlformats.org/officeDocument/2006/relationships/image"/><Relationship Id="rId20" Target="../media/image82.png" Type="http://schemas.openxmlformats.org/officeDocument/2006/relationships/image"/><Relationship Id="rId21" Target="../media/image83.png" Type="http://schemas.openxmlformats.org/officeDocument/2006/relationships/image"/><Relationship Id="rId22" Target="../media/image84.png" Type="http://schemas.openxmlformats.org/officeDocument/2006/relationships/image"/><Relationship Id="rId23" Target="../media/image85.png" Type="http://schemas.openxmlformats.org/officeDocument/2006/relationships/image"/><Relationship Id="rId24" Target="../media/image37.png" Type="http://schemas.openxmlformats.org/officeDocument/2006/relationships/image"/><Relationship Id="rId3" Target="../media/image34.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56.3000" end="139.4790"/>
                </p14:media>
              </p:ext>
            </p:extLst>
          </p:nvPr>
        </p:nvPicPr>
        <p:blipFill>
          <a:blip r:embed="rId2"/>
          <a:srcRect l="0" t="164" r="0" b="164"/>
          <a:stretch>
            <a:fillRect/>
          </a:stretch>
        </p:blipFill>
        <p:spPr>
          <a:xfrm flipH="false" flipV="false">
            <a:off x="0" y="0"/>
            <a:ext cx="18288000" cy="10287000"/>
          </a:xfrm>
          <a:prstGeom prst="rect">
            <a:avLst/>
          </a:prstGeom>
        </p:spPr>
      </p:pic>
      <p:grpSp>
        <p:nvGrpSpPr>
          <p:cNvPr name="Group 3" id="3"/>
          <p:cNvGrpSpPr/>
          <p:nvPr/>
        </p:nvGrpSpPr>
        <p:grpSpPr>
          <a:xfrm rot="0">
            <a:off x="2921090" y="3144457"/>
            <a:ext cx="15546409" cy="3940935"/>
            <a:chOff x="0" y="0"/>
            <a:chExt cx="4094528" cy="1037942"/>
          </a:xfrm>
        </p:grpSpPr>
        <p:sp>
          <p:nvSpPr>
            <p:cNvPr name="Freeform 4" id="4"/>
            <p:cNvSpPr/>
            <p:nvPr/>
          </p:nvSpPr>
          <p:spPr>
            <a:xfrm flipH="false" flipV="false" rot="0">
              <a:off x="0" y="0"/>
              <a:ext cx="4094528" cy="1037942"/>
            </a:xfrm>
            <a:custGeom>
              <a:avLst/>
              <a:gdLst/>
              <a:ahLst/>
              <a:cxnLst/>
              <a:rect r="r" b="b" t="t" l="l"/>
              <a:pathLst>
                <a:path h="1037942" w="4094528">
                  <a:moveTo>
                    <a:pt x="0" y="0"/>
                  </a:moveTo>
                  <a:lnTo>
                    <a:pt x="4094528" y="0"/>
                  </a:lnTo>
                  <a:lnTo>
                    <a:pt x="4094528" y="1037942"/>
                  </a:lnTo>
                  <a:lnTo>
                    <a:pt x="0" y="1037942"/>
                  </a:lnTo>
                  <a:close/>
                </a:path>
              </a:pathLst>
            </a:custGeom>
            <a:solidFill>
              <a:srgbClr val="FFFFFF"/>
            </a:solidFill>
          </p:spPr>
        </p:sp>
        <p:sp>
          <p:nvSpPr>
            <p:cNvPr name="TextBox 5" id="5"/>
            <p:cNvSpPr txBox="true"/>
            <p:nvPr/>
          </p:nvSpPr>
          <p:spPr>
            <a:xfrm>
              <a:off x="0" y="-38100"/>
              <a:ext cx="4094528" cy="10760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68578" y="3933436"/>
            <a:ext cx="2305023" cy="23050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8E8E8"/>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11579499" y="3763746"/>
            <a:ext cx="0" cy="2702358"/>
          </a:xfrm>
          <a:prstGeom prst="line">
            <a:avLst/>
          </a:prstGeom>
          <a:ln cap="flat" w="19050">
            <a:solidFill>
              <a:srgbClr val="0B4068"/>
            </a:solidFill>
            <a:prstDash val="solid"/>
            <a:headEnd type="none" len="sm" w="sm"/>
            <a:tailEnd type="none" len="sm" w="sm"/>
          </a:ln>
        </p:spPr>
      </p:sp>
      <p:sp>
        <p:nvSpPr>
          <p:cNvPr name="Freeform 10" id="10"/>
          <p:cNvSpPr/>
          <p:nvPr/>
        </p:nvSpPr>
        <p:spPr>
          <a:xfrm flipH="false" flipV="false" rot="0">
            <a:off x="2282257" y="4677893"/>
            <a:ext cx="1277665" cy="816109"/>
          </a:xfrm>
          <a:custGeom>
            <a:avLst/>
            <a:gdLst/>
            <a:ahLst/>
            <a:cxnLst/>
            <a:rect r="r" b="b" t="t" l="l"/>
            <a:pathLst>
              <a:path h="816109" w="1277665">
                <a:moveTo>
                  <a:pt x="0" y="0"/>
                </a:moveTo>
                <a:lnTo>
                  <a:pt x="1277665" y="0"/>
                </a:lnTo>
                <a:lnTo>
                  <a:pt x="1277665" y="816109"/>
                </a:lnTo>
                <a:lnTo>
                  <a:pt x="0" y="8161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91640" y="5219996"/>
            <a:ext cx="2015927" cy="1133959"/>
          </a:xfrm>
          <a:custGeom>
            <a:avLst/>
            <a:gdLst/>
            <a:ahLst/>
            <a:cxnLst/>
            <a:rect r="r" b="b" t="t" l="l"/>
            <a:pathLst>
              <a:path h="1133959" w="2015927">
                <a:moveTo>
                  <a:pt x="0" y="0"/>
                </a:moveTo>
                <a:lnTo>
                  <a:pt x="2015927" y="0"/>
                </a:lnTo>
                <a:lnTo>
                  <a:pt x="2015927" y="1133959"/>
                </a:lnTo>
                <a:lnTo>
                  <a:pt x="0" y="1133959"/>
                </a:lnTo>
                <a:lnTo>
                  <a:pt x="0" y="0"/>
                </a:lnTo>
                <a:close/>
              </a:path>
            </a:pathLst>
          </a:custGeom>
          <a:blipFill>
            <a:blip r:embed="rId7"/>
            <a:stretch>
              <a:fillRect l="0" t="0" r="0" b="0"/>
            </a:stretch>
          </a:blipFill>
        </p:spPr>
      </p:sp>
      <p:sp>
        <p:nvSpPr>
          <p:cNvPr name="Freeform 12" id="12"/>
          <p:cNvSpPr/>
          <p:nvPr/>
        </p:nvSpPr>
        <p:spPr>
          <a:xfrm flipH="false" flipV="false" rot="0">
            <a:off x="11985548" y="5296145"/>
            <a:ext cx="1067771" cy="981661"/>
          </a:xfrm>
          <a:custGeom>
            <a:avLst/>
            <a:gdLst/>
            <a:ahLst/>
            <a:cxnLst/>
            <a:rect r="r" b="b" t="t" l="l"/>
            <a:pathLst>
              <a:path h="981661" w="1067771">
                <a:moveTo>
                  <a:pt x="0" y="0"/>
                </a:moveTo>
                <a:lnTo>
                  <a:pt x="1067771" y="0"/>
                </a:lnTo>
                <a:lnTo>
                  <a:pt x="1067771" y="981661"/>
                </a:lnTo>
                <a:lnTo>
                  <a:pt x="0" y="981661"/>
                </a:lnTo>
                <a:lnTo>
                  <a:pt x="0" y="0"/>
                </a:lnTo>
                <a:close/>
              </a:path>
            </a:pathLst>
          </a:custGeom>
          <a:blipFill>
            <a:blip r:embed="rId8"/>
            <a:stretch>
              <a:fillRect l="0" t="0" r="0" b="0"/>
            </a:stretch>
          </a:blipFill>
        </p:spPr>
      </p:sp>
      <p:sp>
        <p:nvSpPr>
          <p:cNvPr name="TextBox 13" id="13"/>
          <p:cNvSpPr txBox="true"/>
          <p:nvPr/>
        </p:nvSpPr>
        <p:spPr>
          <a:xfrm rot="0">
            <a:off x="5112853" y="3808294"/>
            <a:ext cx="4779406" cy="2545661"/>
          </a:xfrm>
          <a:prstGeom prst="rect">
            <a:avLst/>
          </a:prstGeom>
        </p:spPr>
        <p:txBody>
          <a:bodyPr anchor="t" rtlCol="false" tIns="0" lIns="0" bIns="0" rIns="0">
            <a:spAutoFit/>
          </a:bodyPr>
          <a:lstStyle/>
          <a:p>
            <a:pPr algn="l">
              <a:lnSpc>
                <a:spcPts val="10029"/>
              </a:lnSpc>
            </a:pPr>
            <a:r>
              <a:rPr lang="en-US" sz="8499" b="true">
                <a:solidFill>
                  <a:srgbClr val="000000"/>
                </a:solidFill>
                <a:latin typeface="Open Sauce Bold"/>
                <a:ea typeface="Open Sauce Bold"/>
                <a:cs typeface="Open Sauce Bold"/>
                <a:sym typeface="Open Sauce Bold"/>
              </a:rPr>
              <a:t>UK Train Rides</a:t>
            </a:r>
          </a:p>
        </p:txBody>
      </p:sp>
      <p:sp>
        <p:nvSpPr>
          <p:cNvPr name="TextBox 14" id="14"/>
          <p:cNvSpPr txBox="true"/>
          <p:nvPr/>
        </p:nvSpPr>
        <p:spPr>
          <a:xfrm rot="0">
            <a:off x="12019277" y="4431240"/>
            <a:ext cx="7201876" cy="465075"/>
          </a:xfrm>
          <a:prstGeom prst="rect">
            <a:avLst/>
          </a:prstGeom>
        </p:spPr>
        <p:txBody>
          <a:bodyPr anchor="t" rtlCol="false" tIns="0" lIns="0" bIns="0" rIns="0">
            <a:spAutoFit/>
          </a:bodyPr>
          <a:lstStyle/>
          <a:p>
            <a:pPr algn="l" marL="0" indent="0" lvl="0">
              <a:lnSpc>
                <a:spcPts val="3658"/>
              </a:lnSpc>
              <a:spcBef>
                <a:spcPct val="0"/>
              </a:spcBef>
            </a:pPr>
            <a:r>
              <a:rPr lang="en-US" b="true" sz="3100">
                <a:solidFill>
                  <a:srgbClr val="000000"/>
                </a:solidFill>
                <a:latin typeface="Open Sauce Bold"/>
                <a:ea typeface="Open Sauce Bold"/>
                <a:cs typeface="Open Sauce Bold"/>
                <a:sym typeface="Open Sauce Bold"/>
              </a:rPr>
              <a:t>Power BI </a:t>
            </a:r>
            <a:r>
              <a:rPr lang="en-US" b="true" sz="3100" strike="noStrike" u="none">
                <a:solidFill>
                  <a:srgbClr val="000000"/>
                </a:solidFill>
                <a:latin typeface="Open Sauce Bold"/>
                <a:ea typeface="Open Sauce Bold"/>
                <a:cs typeface="Open Sauce Bold"/>
                <a:sym typeface="Open Sauce Bold"/>
              </a:rPr>
              <a:t>Final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89261" y="3451734"/>
            <a:ext cx="3098855" cy="3187849"/>
          </a:xfrm>
          <a:custGeom>
            <a:avLst/>
            <a:gdLst/>
            <a:ahLst/>
            <a:cxnLst/>
            <a:rect r="r" b="b" t="t" l="l"/>
            <a:pathLst>
              <a:path h="3187849" w="3098855">
                <a:moveTo>
                  <a:pt x="0" y="0"/>
                </a:moveTo>
                <a:lnTo>
                  <a:pt x="3098855" y="0"/>
                </a:lnTo>
                <a:lnTo>
                  <a:pt x="3098855" y="3187849"/>
                </a:lnTo>
                <a:lnTo>
                  <a:pt x="0" y="3187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1838838" y="3451734"/>
            <a:ext cx="3098855" cy="3187849"/>
          </a:xfrm>
          <a:custGeom>
            <a:avLst/>
            <a:gdLst/>
            <a:ahLst/>
            <a:cxnLst/>
            <a:rect r="r" b="b" t="t" l="l"/>
            <a:pathLst>
              <a:path h="3187849" w="3098855">
                <a:moveTo>
                  <a:pt x="0" y="0"/>
                </a:moveTo>
                <a:lnTo>
                  <a:pt x="3098854" y="0"/>
                </a:lnTo>
                <a:lnTo>
                  <a:pt x="3098854" y="3187849"/>
                </a:lnTo>
                <a:lnTo>
                  <a:pt x="0" y="3187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100000">
            <a:off x="4244263" y="1057174"/>
            <a:ext cx="3098855" cy="3187849"/>
          </a:xfrm>
          <a:custGeom>
            <a:avLst/>
            <a:gdLst/>
            <a:ahLst/>
            <a:cxnLst/>
            <a:rect r="r" b="b" t="t" l="l"/>
            <a:pathLst>
              <a:path h="3187849" w="3098855">
                <a:moveTo>
                  <a:pt x="0" y="0"/>
                </a:moveTo>
                <a:lnTo>
                  <a:pt x="3098855" y="0"/>
                </a:lnTo>
                <a:lnTo>
                  <a:pt x="3098855" y="3187849"/>
                </a:lnTo>
                <a:lnTo>
                  <a:pt x="0" y="31878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700000">
            <a:off x="11083836" y="5846295"/>
            <a:ext cx="3098855" cy="3187849"/>
          </a:xfrm>
          <a:custGeom>
            <a:avLst/>
            <a:gdLst/>
            <a:ahLst/>
            <a:cxnLst/>
            <a:rect r="r" b="b" t="t" l="l"/>
            <a:pathLst>
              <a:path h="3187849" w="3098855">
                <a:moveTo>
                  <a:pt x="0" y="0"/>
                </a:moveTo>
                <a:lnTo>
                  <a:pt x="3098855" y="0"/>
                </a:lnTo>
                <a:lnTo>
                  <a:pt x="3098855" y="3187848"/>
                </a:lnTo>
                <a:lnTo>
                  <a:pt x="0" y="31878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100000">
            <a:off x="4244263" y="5846295"/>
            <a:ext cx="3098855" cy="3187849"/>
          </a:xfrm>
          <a:custGeom>
            <a:avLst/>
            <a:gdLst/>
            <a:ahLst/>
            <a:cxnLst/>
            <a:rect r="r" b="b" t="t" l="l"/>
            <a:pathLst>
              <a:path h="3187849" w="3098855">
                <a:moveTo>
                  <a:pt x="0" y="0"/>
                </a:moveTo>
                <a:lnTo>
                  <a:pt x="3098855" y="0"/>
                </a:lnTo>
                <a:lnTo>
                  <a:pt x="3098855" y="3187848"/>
                </a:lnTo>
                <a:lnTo>
                  <a:pt x="0" y="31878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700000">
            <a:off x="11083836" y="1057174"/>
            <a:ext cx="3098855" cy="3187849"/>
          </a:xfrm>
          <a:custGeom>
            <a:avLst/>
            <a:gdLst/>
            <a:ahLst/>
            <a:cxnLst/>
            <a:rect r="r" b="b" t="t" l="l"/>
            <a:pathLst>
              <a:path h="3187849" w="3098855">
                <a:moveTo>
                  <a:pt x="0" y="0"/>
                </a:moveTo>
                <a:lnTo>
                  <a:pt x="3098855" y="0"/>
                </a:lnTo>
                <a:lnTo>
                  <a:pt x="3098855" y="3187849"/>
                </a:lnTo>
                <a:lnTo>
                  <a:pt x="0" y="31878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2700000">
            <a:off x="6116547" y="2486983"/>
            <a:ext cx="6193859" cy="6193859"/>
          </a:xfrm>
          <a:custGeom>
            <a:avLst/>
            <a:gdLst/>
            <a:ahLst/>
            <a:cxnLst/>
            <a:rect r="r" b="b" t="t" l="l"/>
            <a:pathLst>
              <a:path h="6193859" w="6193859">
                <a:moveTo>
                  <a:pt x="0" y="0"/>
                </a:moveTo>
                <a:lnTo>
                  <a:pt x="6193859" y="0"/>
                </a:lnTo>
                <a:lnTo>
                  <a:pt x="6193859" y="6193860"/>
                </a:lnTo>
                <a:lnTo>
                  <a:pt x="0" y="61938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377574" y="425061"/>
            <a:ext cx="640720" cy="640720"/>
            <a:chOff x="0" y="0"/>
            <a:chExt cx="155888" cy="155888"/>
          </a:xfrm>
        </p:grpSpPr>
        <p:sp>
          <p:nvSpPr>
            <p:cNvPr name="Freeform 10" id="10"/>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D3E1EE"/>
            </a:solidFill>
          </p:spPr>
        </p:sp>
        <p:sp>
          <p:nvSpPr>
            <p:cNvPr name="TextBox 11" id="11"/>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1</a:t>
              </a:r>
            </a:p>
          </p:txBody>
        </p:sp>
      </p:grpSp>
      <p:grpSp>
        <p:nvGrpSpPr>
          <p:cNvPr name="Group 12" id="12"/>
          <p:cNvGrpSpPr/>
          <p:nvPr/>
        </p:nvGrpSpPr>
        <p:grpSpPr>
          <a:xfrm rot="0">
            <a:off x="17408357" y="456717"/>
            <a:ext cx="640720" cy="640720"/>
            <a:chOff x="0" y="0"/>
            <a:chExt cx="155888" cy="155888"/>
          </a:xfrm>
        </p:grpSpPr>
        <p:sp>
          <p:nvSpPr>
            <p:cNvPr name="Freeform 13" id="13"/>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A1B8D1"/>
            </a:solidFill>
          </p:spPr>
        </p:sp>
        <p:sp>
          <p:nvSpPr>
            <p:cNvPr name="TextBox 14" id="14"/>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4</a:t>
              </a:r>
            </a:p>
          </p:txBody>
        </p:sp>
      </p:grpSp>
      <p:grpSp>
        <p:nvGrpSpPr>
          <p:cNvPr name="Group 15" id="15"/>
          <p:cNvGrpSpPr/>
          <p:nvPr/>
        </p:nvGrpSpPr>
        <p:grpSpPr>
          <a:xfrm rot="0">
            <a:off x="377574" y="3451734"/>
            <a:ext cx="640720" cy="640720"/>
            <a:chOff x="0" y="0"/>
            <a:chExt cx="155888" cy="155888"/>
          </a:xfrm>
        </p:grpSpPr>
        <p:sp>
          <p:nvSpPr>
            <p:cNvPr name="Freeform 16" id="16"/>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649FC4"/>
            </a:solidFill>
          </p:spPr>
        </p:sp>
        <p:sp>
          <p:nvSpPr>
            <p:cNvPr name="TextBox 17" id="17"/>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2</a:t>
              </a:r>
            </a:p>
          </p:txBody>
        </p:sp>
      </p:grpSp>
      <p:grpSp>
        <p:nvGrpSpPr>
          <p:cNvPr name="Group 18" id="18"/>
          <p:cNvGrpSpPr/>
          <p:nvPr/>
        </p:nvGrpSpPr>
        <p:grpSpPr>
          <a:xfrm rot="0">
            <a:off x="17408357" y="3407583"/>
            <a:ext cx="640720" cy="640720"/>
            <a:chOff x="0" y="0"/>
            <a:chExt cx="155888" cy="155888"/>
          </a:xfrm>
        </p:grpSpPr>
        <p:sp>
          <p:nvSpPr>
            <p:cNvPr name="Freeform 19" id="19"/>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384178"/>
            </a:solidFill>
          </p:spPr>
        </p:sp>
        <p:sp>
          <p:nvSpPr>
            <p:cNvPr name="TextBox 20" id="20"/>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5</a:t>
              </a:r>
            </a:p>
          </p:txBody>
        </p:sp>
      </p:grpSp>
      <p:grpSp>
        <p:nvGrpSpPr>
          <p:cNvPr name="Group 21" id="21"/>
          <p:cNvGrpSpPr/>
          <p:nvPr/>
        </p:nvGrpSpPr>
        <p:grpSpPr>
          <a:xfrm rot="0">
            <a:off x="377574" y="6849866"/>
            <a:ext cx="640720" cy="640720"/>
            <a:chOff x="0" y="0"/>
            <a:chExt cx="155888" cy="155888"/>
          </a:xfrm>
        </p:grpSpPr>
        <p:sp>
          <p:nvSpPr>
            <p:cNvPr name="Freeform 22" id="22"/>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415EB3"/>
            </a:solidFill>
          </p:spPr>
        </p:sp>
        <p:sp>
          <p:nvSpPr>
            <p:cNvPr name="TextBox 23" id="23"/>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3</a:t>
              </a:r>
            </a:p>
          </p:txBody>
        </p:sp>
      </p:grpSp>
      <p:grpSp>
        <p:nvGrpSpPr>
          <p:cNvPr name="Group 24" id="24"/>
          <p:cNvGrpSpPr/>
          <p:nvPr/>
        </p:nvGrpSpPr>
        <p:grpSpPr>
          <a:xfrm rot="0">
            <a:off x="17415090" y="6903653"/>
            <a:ext cx="640720" cy="640720"/>
            <a:chOff x="0" y="0"/>
            <a:chExt cx="155888" cy="155888"/>
          </a:xfrm>
        </p:grpSpPr>
        <p:sp>
          <p:nvSpPr>
            <p:cNvPr name="Freeform 25" id="25"/>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415EB3"/>
            </a:solidFill>
          </p:spPr>
        </p:sp>
        <p:sp>
          <p:nvSpPr>
            <p:cNvPr name="TextBox 26" id="26"/>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6</a:t>
              </a:r>
            </a:p>
          </p:txBody>
        </p:sp>
      </p:grpSp>
      <p:sp>
        <p:nvSpPr>
          <p:cNvPr name="Freeform 27" id="27"/>
          <p:cNvSpPr/>
          <p:nvPr/>
        </p:nvSpPr>
        <p:spPr>
          <a:xfrm flipH="false" flipV="false" rot="0">
            <a:off x="4703248" y="1786499"/>
            <a:ext cx="1035835" cy="1015119"/>
          </a:xfrm>
          <a:custGeom>
            <a:avLst/>
            <a:gdLst/>
            <a:ahLst/>
            <a:cxnLst/>
            <a:rect r="r" b="b" t="t" l="l"/>
            <a:pathLst>
              <a:path h="1015119" w="1035835">
                <a:moveTo>
                  <a:pt x="0" y="0"/>
                </a:moveTo>
                <a:lnTo>
                  <a:pt x="1035836" y="0"/>
                </a:lnTo>
                <a:lnTo>
                  <a:pt x="1035836" y="1015119"/>
                </a:lnTo>
                <a:lnTo>
                  <a:pt x="0" y="101511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8" id="28"/>
          <p:cNvSpPr/>
          <p:nvPr/>
        </p:nvSpPr>
        <p:spPr>
          <a:xfrm flipH="false" flipV="false" rot="0">
            <a:off x="3610236" y="4365436"/>
            <a:ext cx="1511606" cy="1360446"/>
          </a:xfrm>
          <a:custGeom>
            <a:avLst/>
            <a:gdLst/>
            <a:ahLst/>
            <a:cxnLst/>
            <a:rect r="r" b="b" t="t" l="l"/>
            <a:pathLst>
              <a:path h="1360446" w="1511606">
                <a:moveTo>
                  <a:pt x="0" y="0"/>
                </a:moveTo>
                <a:lnTo>
                  <a:pt x="1511607" y="0"/>
                </a:lnTo>
                <a:lnTo>
                  <a:pt x="1511607" y="1360445"/>
                </a:lnTo>
                <a:lnTo>
                  <a:pt x="0" y="136044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9" id="29"/>
          <p:cNvSpPr/>
          <p:nvPr/>
        </p:nvSpPr>
        <p:spPr>
          <a:xfrm flipH="false" flipV="false" rot="0">
            <a:off x="4603593" y="7105921"/>
            <a:ext cx="1135491" cy="1403416"/>
          </a:xfrm>
          <a:custGeom>
            <a:avLst/>
            <a:gdLst/>
            <a:ahLst/>
            <a:cxnLst/>
            <a:rect r="r" b="b" t="t" l="l"/>
            <a:pathLst>
              <a:path h="1403416" w="1135491">
                <a:moveTo>
                  <a:pt x="0" y="0"/>
                </a:moveTo>
                <a:lnTo>
                  <a:pt x="1135491" y="0"/>
                </a:lnTo>
                <a:lnTo>
                  <a:pt x="1135491" y="1403416"/>
                </a:lnTo>
                <a:lnTo>
                  <a:pt x="0" y="140341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0" id="30"/>
          <p:cNvSpPr/>
          <p:nvPr/>
        </p:nvSpPr>
        <p:spPr>
          <a:xfrm flipH="false" flipV="false" rot="0">
            <a:off x="12633263" y="1583300"/>
            <a:ext cx="1306189" cy="1218318"/>
          </a:xfrm>
          <a:custGeom>
            <a:avLst/>
            <a:gdLst/>
            <a:ahLst/>
            <a:cxnLst/>
            <a:rect r="r" b="b" t="t" l="l"/>
            <a:pathLst>
              <a:path h="1218318" w="1306189">
                <a:moveTo>
                  <a:pt x="0" y="0"/>
                </a:moveTo>
                <a:lnTo>
                  <a:pt x="1306189" y="0"/>
                </a:lnTo>
                <a:lnTo>
                  <a:pt x="1306189" y="1218318"/>
                </a:lnTo>
                <a:lnTo>
                  <a:pt x="0" y="121831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1" id="31">
            <a:hlinkClick r:id="rId25" tooltip="https://app.powerbi.com/groups/4182c5ad-c4b6-4049-ac9a-ddfa653a84e3/reports/977e45d3-25e5-4305-bbe9-70361d0bc8fd/44379418e51b6bde115a?experience=power-bi"/>
          </p:cNvPr>
          <p:cNvSpPr/>
          <p:nvPr/>
        </p:nvSpPr>
        <p:spPr>
          <a:xfrm flipH="false" flipV="false" rot="0">
            <a:off x="386782" y="1174316"/>
            <a:ext cx="3448413" cy="1944043"/>
          </a:xfrm>
          <a:custGeom>
            <a:avLst/>
            <a:gdLst/>
            <a:ahLst/>
            <a:cxnLst/>
            <a:rect r="r" b="b" t="t" l="l"/>
            <a:pathLst>
              <a:path h="1944043" w="3448413">
                <a:moveTo>
                  <a:pt x="0" y="0"/>
                </a:moveTo>
                <a:lnTo>
                  <a:pt x="3448413" y="0"/>
                </a:lnTo>
                <a:lnTo>
                  <a:pt x="3448413" y="1944043"/>
                </a:lnTo>
                <a:lnTo>
                  <a:pt x="0" y="1944043"/>
                </a:lnTo>
                <a:lnTo>
                  <a:pt x="0" y="0"/>
                </a:lnTo>
                <a:close/>
              </a:path>
            </a:pathLst>
          </a:custGeom>
          <a:blipFill>
            <a:blip r:embed="rId24"/>
            <a:stretch>
              <a:fillRect l="0" t="0" r="0" b="0"/>
            </a:stretch>
          </a:blipFill>
        </p:spPr>
      </p:sp>
      <p:sp>
        <p:nvSpPr>
          <p:cNvPr name="Freeform 32" id="32">
            <a:hlinkClick r:id="rId27" tooltip="https://app.powerbi.com/groups/4182c5ad-c4b6-4049-ac9a-ddfa653a84e3/reports/977e45d3-25e5-4305-bbe9-70361d0bc8fd/87ff1b378980d6f997a2?experience=power-bi"/>
          </p:cNvPr>
          <p:cNvSpPr/>
          <p:nvPr/>
        </p:nvSpPr>
        <p:spPr>
          <a:xfrm flipH="false" flipV="false" rot="0">
            <a:off x="14631971" y="1204193"/>
            <a:ext cx="3423839" cy="1926924"/>
          </a:xfrm>
          <a:custGeom>
            <a:avLst/>
            <a:gdLst/>
            <a:ahLst/>
            <a:cxnLst/>
            <a:rect r="r" b="b" t="t" l="l"/>
            <a:pathLst>
              <a:path h="1926924" w="3423839">
                <a:moveTo>
                  <a:pt x="0" y="0"/>
                </a:moveTo>
                <a:lnTo>
                  <a:pt x="3423840" y="0"/>
                </a:lnTo>
                <a:lnTo>
                  <a:pt x="3423840" y="1926924"/>
                </a:lnTo>
                <a:lnTo>
                  <a:pt x="0" y="1926924"/>
                </a:lnTo>
                <a:lnTo>
                  <a:pt x="0" y="0"/>
                </a:lnTo>
                <a:close/>
              </a:path>
            </a:pathLst>
          </a:custGeom>
          <a:blipFill>
            <a:blip r:embed="rId26"/>
            <a:stretch>
              <a:fillRect l="0" t="0" r="0" b="0"/>
            </a:stretch>
          </a:blipFill>
        </p:spPr>
      </p:sp>
      <p:sp>
        <p:nvSpPr>
          <p:cNvPr name="Freeform 33" id="33">
            <a:hlinkClick r:id="rId29" tooltip="https://app.powerbi.com/groups/4182c5ad-c4b6-4049-ac9a-ddfa653a84e3/reports/977e45d3-25e5-4305-bbe9-70361d0bc8fd/7dd3a93bf5e85696a324?experience=power-bi"/>
          </p:cNvPr>
          <p:cNvSpPr/>
          <p:nvPr/>
        </p:nvSpPr>
        <p:spPr>
          <a:xfrm flipH="false" flipV="false" rot="0">
            <a:off x="14975792" y="4162706"/>
            <a:ext cx="3080018" cy="2190663"/>
          </a:xfrm>
          <a:custGeom>
            <a:avLst/>
            <a:gdLst/>
            <a:ahLst/>
            <a:cxnLst/>
            <a:rect r="r" b="b" t="t" l="l"/>
            <a:pathLst>
              <a:path h="2190663" w="3080018">
                <a:moveTo>
                  <a:pt x="0" y="0"/>
                </a:moveTo>
                <a:lnTo>
                  <a:pt x="3080019" y="0"/>
                </a:lnTo>
                <a:lnTo>
                  <a:pt x="3080019" y="2190663"/>
                </a:lnTo>
                <a:lnTo>
                  <a:pt x="0" y="2190663"/>
                </a:lnTo>
                <a:lnTo>
                  <a:pt x="0" y="0"/>
                </a:lnTo>
                <a:close/>
              </a:path>
            </a:pathLst>
          </a:custGeom>
          <a:blipFill>
            <a:blip r:embed="rId28"/>
            <a:stretch>
              <a:fillRect l="0" t="0" r="0" b="0"/>
            </a:stretch>
          </a:blipFill>
        </p:spPr>
      </p:sp>
      <p:sp>
        <p:nvSpPr>
          <p:cNvPr name="Freeform 34" id="34"/>
          <p:cNvSpPr/>
          <p:nvPr/>
        </p:nvSpPr>
        <p:spPr>
          <a:xfrm flipH="false" flipV="false" rot="0">
            <a:off x="12635762" y="7105921"/>
            <a:ext cx="1303691" cy="1303691"/>
          </a:xfrm>
          <a:custGeom>
            <a:avLst/>
            <a:gdLst/>
            <a:ahLst/>
            <a:cxnLst/>
            <a:rect r="r" b="b" t="t" l="l"/>
            <a:pathLst>
              <a:path h="1303691" w="1303691">
                <a:moveTo>
                  <a:pt x="0" y="0"/>
                </a:moveTo>
                <a:lnTo>
                  <a:pt x="1303690" y="0"/>
                </a:lnTo>
                <a:lnTo>
                  <a:pt x="1303690" y="1303691"/>
                </a:lnTo>
                <a:lnTo>
                  <a:pt x="0" y="1303691"/>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5" id="35"/>
          <p:cNvSpPr/>
          <p:nvPr/>
        </p:nvSpPr>
        <p:spPr>
          <a:xfrm flipH="false" flipV="false" rot="0">
            <a:off x="13593197" y="4382424"/>
            <a:ext cx="1018262" cy="1201489"/>
          </a:xfrm>
          <a:custGeom>
            <a:avLst/>
            <a:gdLst/>
            <a:ahLst/>
            <a:cxnLst/>
            <a:rect r="r" b="b" t="t" l="l"/>
            <a:pathLst>
              <a:path h="1201489" w="1018262">
                <a:moveTo>
                  <a:pt x="0" y="0"/>
                </a:moveTo>
                <a:lnTo>
                  <a:pt x="1018261" y="0"/>
                </a:lnTo>
                <a:lnTo>
                  <a:pt x="1018261" y="1201489"/>
                </a:lnTo>
                <a:lnTo>
                  <a:pt x="0" y="120148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6" id="36">
            <a:hlinkClick r:id="rId35" tooltip="https://app.powerbi.com/groups/4182c5ad-c4b6-4049-ac9a-ddfa653a84e3/reports/977e45d3-25e5-4305-bbe9-70361d0bc8fd/804fd8cf4f9824a47ac4?experience=power-bi"/>
          </p:cNvPr>
          <p:cNvSpPr/>
          <p:nvPr/>
        </p:nvSpPr>
        <p:spPr>
          <a:xfrm flipH="false" flipV="false" rot="0">
            <a:off x="377574" y="7757766"/>
            <a:ext cx="3675133" cy="2035105"/>
          </a:xfrm>
          <a:custGeom>
            <a:avLst/>
            <a:gdLst/>
            <a:ahLst/>
            <a:cxnLst/>
            <a:rect r="r" b="b" t="t" l="l"/>
            <a:pathLst>
              <a:path h="2035105" w="3675133">
                <a:moveTo>
                  <a:pt x="0" y="0"/>
                </a:moveTo>
                <a:lnTo>
                  <a:pt x="3675133" y="0"/>
                </a:lnTo>
                <a:lnTo>
                  <a:pt x="3675133" y="2035105"/>
                </a:lnTo>
                <a:lnTo>
                  <a:pt x="0" y="2035105"/>
                </a:lnTo>
                <a:lnTo>
                  <a:pt x="0" y="0"/>
                </a:lnTo>
                <a:close/>
              </a:path>
            </a:pathLst>
          </a:custGeom>
          <a:blipFill>
            <a:blip r:embed="rId34"/>
            <a:stretch>
              <a:fillRect l="0" t="0" r="0" b="0"/>
            </a:stretch>
          </a:blipFill>
        </p:spPr>
      </p:sp>
      <p:sp>
        <p:nvSpPr>
          <p:cNvPr name="Freeform 37" id="37">
            <a:hlinkClick r:id="rId37" tooltip="https://app.powerbi.com/groups/4182c5ad-c4b6-4049-ac9a-ddfa653a84e3/reports/977e45d3-25e5-4305-bbe9-70361d0bc8fd/7dd3a93bf5e85696a324?experience=power-bi"/>
          </p:cNvPr>
          <p:cNvSpPr/>
          <p:nvPr/>
        </p:nvSpPr>
        <p:spPr>
          <a:xfrm flipH="false" flipV="false" rot="0">
            <a:off x="14393846" y="7706299"/>
            <a:ext cx="3675135" cy="2093973"/>
          </a:xfrm>
          <a:custGeom>
            <a:avLst/>
            <a:gdLst/>
            <a:ahLst/>
            <a:cxnLst/>
            <a:rect r="r" b="b" t="t" l="l"/>
            <a:pathLst>
              <a:path h="2093973" w="3675135">
                <a:moveTo>
                  <a:pt x="0" y="0"/>
                </a:moveTo>
                <a:lnTo>
                  <a:pt x="3675135" y="0"/>
                </a:lnTo>
                <a:lnTo>
                  <a:pt x="3675135" y="2093973"/>
                </a:lnTo>
                <a:lnTo>
                  <a:pt x="0" y="2093973"/>
                </a:lnTo>
                <a:lnTo>
                  <a:pt x="0" y="0"/>
                </a:lnTo>
                <a:close/>
              </a:path>
            </a:pathLst>
          </a:custGeom>
          <a:blipFill>
            <a:blip r:embed="rId36"/>
            <a:stretch>
              <a:fillRect l="0" t="0" r="-4421" b="0"/>
            </a:stretch>
          </a:blipFill>
        </p:spPr>
      </p:sp>
      <p:sp>
        <p:nvSpPr>
          <p:cNvPr name="Freeform 38" id="38">
            <a:hlinkClick r:id="rId39" tooltip="https://app.powerbi.com/groups/4182c5ad-c4b6-4049-ac9a-ddfa653a84e3/reports/977e45d3-25e5-4305-bbe9-70361d0bc8fd/b879959099cdb6a0737b?experience=power-bi"/>
          </p:cNvPr>
          <p:cNvSpPr/>
          <p:nvPr/>
        </p:nvSpPr>
        <p:spPr>
          <a:xfrm flipH="false" flipV="false" rot="0">
            <a:off x="377574" y="4284003"/>
            <a:ext cx="3073588" cy="1727523"/>
          </a:xfrm>
          <a:custGeom>
            <a:avLst/>
            <a:gdLst/>
            <a:ahLst/>
            <a:cxnLst/>
            <a:rect r="r" b="b" t="t" l="l"/>
            <a:pathLst>
              <a:path h="1727523" w="3073588">
                <a:moveTo>
                  <a:pt x="0" y="0"/>
                </a:moveTo>
                <a:lnTo>
                  <a:pt x="3073587" y="0"/>
                </a:lnTo>
                <a:lnTo>
                  <a:pt x="3073587" y="1727523"/>
                </a:lnTo>
                <a:lnTo>
                  <a:pt x="0" y="1727523"/>
                </a:lnTo>
                <a:lnTo>
                  <a:pt x="0" y="0"/>
                </a:lnTo>
                <a:close/>
              </a:path>
            </a:pathLst>
          </a:custGeom>
          <a:blipFill>
            <a:blip r:embed="rId38"/>
            <a:stretch>
              <a:fillRect l="0" t="0" r="0" b="0"/>
            </a:stretch>
          </a:blipFill>
        </p:spPr>
      </p:sp>
      <p:sp>
        <p:nvSpPr>
          <p:cNvPr name="TextBox 39" id="39"/>
          <p:cNvSpPr txBox="true"/>
          <p:nvPr/>
        </p:nvSpPr>
        <p:spPr>
          <a:xfrm rot="0">
            <a:off x="1268776" y="415536"/>
            <a:ext cx="2783931" cy="586874"/>
          </a:xfrm>
          <a:prstGeom prst="rect">
            <a:avLst/>
          </a:prstGeom>
        </p:spPr>
        <p:txBody>
          <a:bodyPr anchor="t" rtlCol="false" tIns="0" lIns="0" bIns="0" rIns="0">
            <a:spAutoFit/>
          </a:bodyPr>
          <a:lstStyle/>
          <a:p>
            <a:pPr algn="l" marL="0" indent="0" lvl="0">
              <a:lnSpc>
                <a:spcPts val="2338"/>
              </a:lnSpc>
              <a:spcBef>
                <a:spcPct val="0"/>
              </a:spcBef>
            </a:pPr>
            <a:r>
              <a:rPr lang="en-US" b="true" sz="1948" strike="noStrike" u="none">
                <a:solidFill>
                  <a:srgbClr val="000000"/>
                </a:solidFill>
                <a:latin typeface="Open Sans Bold"/>
                <a:ea typeface="Open Sans Bold"/>
                <a:cs typeface="Open Sans Bold"/>
                <a:sym typeface="Open Sans Bold"/>
              </a:rPr>
              <a:t>Sales and Revenue Performance </a:t>
            </a:r>
          </a:p>
        </p:txBody>
      </p:sp>
      <p:sp>
        <p:nvSpPr>
          <p:cNvPr name="TextBox 40" id="40"/>
          <p:cNvSpPr txBox="true"/>
          <p:nvPr/>
        </p:nvSpPr>
        <p:spPr>
          <a:xfrm rot="0">
            <a:off x="6627267" y="3062796"/>
            <a:ext cx="5172421" cy="655623"/>
          </a:xfrm>
          <a:prstGeom prst="rect">
            <a:avLst/>
          </a:prstGeom>
        </p:spPr>
        <p:txBody>
          <a:bodyPr anchor="t" rtlCol="false" tIns="0" lIns="0" bIns="0" rIns="0">
            <a:spAutoFit/>
          </a:bodyPr>
          <a:lstStyle/>
          <a:p>
            <a:pPr algn="ctr">
              <a:lnSpc>
                <a:spcPts val="5338"/>
              </a:lnSpc>
              <a:spcBef>
                <a:spcPct val="0"/>
              </a:spcBef>
            </a:pPr>
            <a:r>
              <a:rPr lang="en-US" b="true" sz="3813" u="sng">
                <a:solidFill>
                  <a:srgbClr val="000000"/>
                </a:solidFill>
                <a:latin typeface="Montserrat Bold"/>
                <a:ea typeface="Montserrat Bold"/>
                <a:cs typeface="Montserrat Bold"/>
                <a:sym typeface="Montserrat Bold"/>
                <a:hlinkClick r:id="rId40" tooltip="https://sites.google.com/view/tesstinng/dashboard?authuser=0"/>
              </a:rPr>
              <a:t>DASHBOARD</a:t>
            </a:r>
          </a:p>
        </p:txBody>
      </p:sp>
      <p:sp>
        <p:nvSpPr>
          <p:cNvPr name="TextBox 41" id="41"/>
          <p:cNvSpPr txBox="true"/>
          <p:nvPr/>
        </p:nvSpPr>
        <p:spPr>
          <a:xfrm rot="0">
            <a:off x="14377588" y="447192"/>
            <a:ext cx="2783931" cy="586933"/>
          </a:xfrm>
          <a:prstGeom prst="rect">
            <a:avLst/>
          </a:prstGeom>
        </p:spPr>
        <p:txBody>
          <a:bodyPr anchor="t" rtlCol="false" tIns="0" lIns="0" bIns="0" rIns="0">
            <a:spAutoFit/>
          </a:bodyPr>
          <a:lstStyle/>
          <a:p>
            <a:pPr algn="r">
              <a:lnSpc>
                <a:spcPts val="2338"/>
              </a:lnSpc>
            </a:pPr>
            <a:r>
              <a:rPr lang="en-US" b="true" sz="1948">
                <a:solidFill>
                  <a:srgbClr val="000000"/>
                </a:solidFill>
                <a:latin typeface="Open Sans Bold"/>
                <a:ea typeface="Open Sans Bold"/>
                <a:cs typeface="Open Sans Bold"/>
                <a:sym typeface="Open Sans Bold"/>
              </a:rPr>
              <a:t>Route and St</a:t>
            </a:r>
            <a:r>
              <a:rPr lang="en-US" b="true" sz="1948">
                <a:solidFill>
                  <a:srgbClr val="000000"/>
                </a:solidFill>
                <a:latin typeface="Open Sans Bold"/>
                <a:ea typeface="Open Sans Bold"/>
                <a:cs typeface="Open Sans Bold"/>
                <a:sym typeface="Open Sans Bold"/>
              </a:rPr>
              <a:t>ation Analysis</a:t>
            </a:r>
          </a:p>
        </p:txBody>
      </p:sp>
      <p:sp>
        <p:nvSpPr>
          <p:cNvPr name="TextBox 42" id="42"/>
          <p:cNvSpPr txBox="true"/>
          <p:nvPr/>
        </p:nvSpPr>
        <p:spPr>
          <a:xfrm rot="0">
            <a:off x="1268776" y="3442209"/>
            <a:ext cx="2783931" cy="586874"/>
          </a:xfrm>
          <a:prstGeom prst="rect">
            <a:avLst/>
          </a:prstGeom>
        </p:spPr>
        <p:txBody>
          <a:bodyPr anchor="t" rtlCol="false" tIns="0" lIns="0" bIns="0" rIns="0">
            <a:spAutoFit/>
          </a:bodyPr>
          <a:lstStyle/>
          <a:p>
            <a:pPr algn="l">
              <a:lnSpc>
                <a:spcPts val="2338"/>
              </a:lnSpc>
            </a:pPr>
            <a:r>
              <a:rPr lang="en-US" sz="1948" b="true">
                <a:solidFill>
                  <a:srgbClr val="000000"/>
                </a:solidFill>
                <a:latin typeface="Open Sans Bold"/>
                <a:ea typeface="Open Sans Bold"/>
                <a:cs typeface="Open Sans Bold"/>
                <a:sym typeface="Open Sans Bold"/>
              </a:rPr>
              <a:t>J</a:t>
            </a:r>
            <a:r>
              <a:rPr lang="en-US" b="true" sz="1948">
                <a:solidFill>
                  <a:srgbClr val="000000"/>
                </a:solidFill>
                <a:latin typeface="Open Sans Bold"/>
                <a:ea typeface="Open Sans Bold"/>
                <a:cs typeface="Open Sans Bold"/>
                <a:sym typeface="Open Sans Bold"/>
              </a:rPr>
              <a:t>ourney Operations and Punctuality</a:t>
            </a:r>
          </a:p>
        </p:txBody>
      </p:sp>
      <p:sp>
        <p:nvSpPr>
          <p:cNvPr name="TextBox 43" id="43"/>
          <p:cNvSpPr txBox="true"/>
          <p:nvPr/>
        </p:nvSpPr>
        <p:spPr>
          <a:xfrm rot="0">
            <a:off x="14377588" y="3398058"/>
            <a:ext cx="2783931" cy="586933"/>
          </a:xfrm>
          <a:prstGeom prst="rect">
            <a:avLst/>
          </a:prstGeom>
        </p:spPr>
        <p:txBody>
          <a:bodyPr anchor="t" rtlCol="false" tIns="0" lIns="0" bIns="0" rIns="0">
            <a:spAutoFit/>
          </a:bodyPr>
          <a:lstStyle/>
          <a:p>
            <a:pPr algn="r">
              <a:lnSpc>
                <a:spcPts val="2338"/>
              </a:lnSpc>
            </a:pPr>
            <a:r>
              <a:rPr lang="en-US" b="true" sz="1948">
                <a:solidFill>
                  <a:srgbClr val="000000"/>
                </a:solidFill>
                <a:latin typeface="Open Sans Bold"/>
                <a:ea typeface="Open Sans Bold"/>
                <a:cs typeface="Open Sans Bold"/>
                <a:sym typeface="Open Sans Bold"/>
              </a:rPr>
              <a:t>Delay and Cancellation </a:t>
            </a:r>
          </a:p>
        </p:txBody>
      </p:sp>
      <p:sp>
        <p:nvSpPr>
          <p:cNvPr name="TextBox 44" id="44"/>
          <p:cNvSpPr txBox="true"/>
          <p:nvPr/>
        </p:nvSpPr>
        <p:spPr>
          <a:xfrm rot="0">
            <a:off x="1268776" y="6840341"/>
            <a:ext cx="2783931" cy="586933"/>
          </a:xfrm>
          <a:prstGeom prst="rect">
            <a:avLst/>
          </a:prstGeom>
        </p:spPr>
        <p:txBody>
          <a:bodyPr anchor="t" rtlCol="false" tIns="0" lIns="0" bIns="0" rIns="0">
            <a:spAutoFit/>
          </a:bodyPr>
          <a:lstStyle/>
          <a:p>
            <a:pPr algn="l">
              <a:lnSpc>
                <a:spcPts val="2338"/>
              </a:lnSpc>
            </a:pPr>
            <a:r>
              <a:rPr lang="en-US" sz="1948" b="true">
                <a:solidFill>
                  <a:srgbClr val="000000"/>
                </a:solidFill>
                <a:latin typeface="Open Sans Bold"/>
                <a:ea typeface="Open Sans Bold"/>
                <a:cs typeface="Open Sans Bold"/>
                <a:sym typeface="Open Sans Bold"/>
              </a:rPr>
              <a:t>Customer Behaviour and booking patterns</a:t>
            </a:r>
          </a:p>
        </p:txBody>
      </p:sp>
      <p:sp>
        <p:nvSpPr>
          <p:cNvPr name="TextBox 45" id="45"/>
          <p:cNvSpPr txBox="true"/>
          <p:nvPr/>
        </p:nvSpPr>
        <p:spPr>
          <a:xfrm rot="0">
            <a:off x="14384321" y="6894128"/>
            <a:ext cx="2783931" cy="586933"/>
          </a:xfrm>
          <a:prstGeom prst="rect">
            <a:avLst/>
          </a:prstGeom>
        </p:spPr>
        <p:txBody>
          <a:bodyPr anchor="t" rtlCol="false" tIns="0" lIns="0" bIns="0" rIns="0">
            <a:spAutoFit/>
          </a:bodyPr>
          <a:lstStyle/>
          <a:p>
            <a:pPr algn="r">
              <a:lnSpc>
                <a:spcPts val="2338"/>
              </a:lnSpc>
            </a:pPr>
            <a:r>
              <a:rPr lang="en-US" b="true" sz="1948">
                <a:solidFill>
                  <a:srgbClr val="000000"/>
                </a:solidFill>
                <a:latin typeface="Open Sans Bold"/>
                <a:ea typeface="Open Sans Bold"/>
                <a:cs typeface="Open Sans Bold"/>
                <a:sym typeface="Open Sans Bold"/>
              </a:rPr>
              <a:t>Financial Health and Refund Manag</a:t>
            </a:r>
            <a:r>
              <a:rPr lang="en-US" b="true" sz="1948">
                <a:solidFill>
                  <a:srgbClr val="000000"/>
                </a:solidFill>
                <a:latin typeface="Open Sans Bold"/>
                <a:ea typeface="Open Sans Bold"/>
                <a:cs typeface="Open Sans Bold"/>
                <a:sym typeface="Open Sans Bold"/>
              </a:rPr>
              <a:t>ement </a:t>
            </a:r>
          </a:p>
        </p:txBody>
      </p:sp>
      <p:sp>
        <p:nvSpPr>
          <p:cNvPr name="Freeform 46" id="46">
            <a:hlinkClick r:id="rId42" tooltip="https://app.powerbi.com/groups/4182c5ad-c4b6-4049-ac9a-ddfa653a84e3/reports/977e45d3-25e5-4305-bbe9-70361d0bc8fd/bf446c8118d79361e5c7?experience=power-bi"/>
          </p:cNvPr>
          <p:cNvSpPr/>
          <p:nvPr/>
        </p:nvSpPr>
        <p:spPr>
          <a:xfrm flipH="false" flipV="false" rot="0">
            <a:off x="7184149" y="4092455"/>
            <a:ext cx="4058655" cy="2277920"/>
          </a:xfrm>
          <a:custGeom>
            <a:avLst/>
            <a:gdLst/>
            <a:ahLst/>
            <a:cxnLst/>
            <a:rect r="r" b="b" t="t" l="l"/>
            <a:pathLst>
              <a:path h="2277920" w="4058655">
                <a:moveTo>
                  <a:pt x="0" y="0"/>
                </a:moveTo>
                <a:lnTo>
                  <a:pt x="4058655" y="0"/>
                </a:lnTo>
                <a:lnTo>
                  <a:pt x="4058655" y="2277920"/>
                </a:lnTo>
                <a:lnTo>
                  <a:pt x="0" y="2277920"/>
                </a:lnTo>
                <a:lnTo>
                  <a:pt x="0" y="0"/>
                </a:lnTo>
                <a:close/>
              </a:path>
            </a:pathLst>
          </a:custGeom>
          <a:blipFill>
            <a:blip r:embed="rId4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3045826" y="2547255"/>
            <a:ext cx="7413160" cy="7413160"/>
          </a:xfrm>
          <a:custGeom>
            <a:avLst/>
            <a:gdLst/>
            <a:ahLst/>
            <a:cxnLst/>
            <a:rect r="r" b="b" t="t" l="l"/>
            <a:pathLst>
              <a:path h="7413160" w="7413160">
                <a:moveTo>
                  <a:pt x="7413161" y="0"/>
                </a:moveTo>
                <a:lnTo>
                  <a:pt x="0" y="0"/>
                </a:lnTo>
                <a:lnTo>
                  <a:pt x="0" y="7413160"/>
                </a:lnTo>
                <a:lnTo>
                  <a:pt x="7413161" y="7413160"/>
                </a:lnTo>
                <a:lnTo>
                  <a:pt x="741316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068810" y="3573635"/>
            <a:ext cx="6635485" cy="3234799"/>
          </a:xfrm>
          <a:custGeom>
            <a:avLst/>
            <a:gdLst/>
            <a:ahLst/>
            <a:cxnLst/>
            <a:rect r="r" b="b" t="t" l="l"/>
            <a:pathLst>
              <a:path h="3234799" w="6635485">
                <a:moveTo>
                  <a:pt x="0" y="0"/>
                </a:moveTo>
                <a:lnTo>
                  <a:pt x="6635485" y="0"/>
                </a:lnTo>
                <a:lnTo>
                  <a:pt x="6635485" y="3234799"/>
                </a:lnTo>
                <a:lnTo>
                  <a:pt x="0" y="3234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50283" y="6177151"/>
            <a:ext cx="1025277" cy="1025277"/>
          </a:xfrm>
          <a:custGeom>
            <a:avLst/>
            <a:gdLst/>
            <a:ahLst/>
            <a:cxnLst/>
            <a:rect r="r" b="b" t="t" l="l"/>
            <a:pathLst>
              <a:path h="1025277" w="1025277">
                <a:moveTo>
                  <a:pt x="0" y="0"/>
                </a:moveTo>
                <a:lnTo>
                  <a:pt x="1025277" y="0"/>
                </a:lnTo>
                <a:lnTo>
                  <a:pt x="1025277" y="1025277"/>
                </a:lnTo>
                <a:lnTo>
                  <a:pt x="0" y="10252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721318" y="4797019"/>
            <a:ext cx="1108483" cy="788031"/>
          </a:xfrm>
          <a:custGeom>
            <a:avLst/>
            <a:gdLst/>
            <a:ahLst/>
            <a:cxnLst/>
            <a:rect r="r" b="b" t="t" l="l"/>
            <a:pathLst>
              <a:path h="788031" w="1108483">
                <a:moveTo>
                  <a:pt x="0" y="0"/>
                </a:moveTo>
                <a:lnTo>
                  <a:pt x="1108484" y="0"/>
                </a:lnTo>
                <a:lnTo>
                  <a:pt x="1108484" y="788031"/>
                </a:lnTo>
                <a:lnTo>
                  <a:pt x="0" y="788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63768" y="2170615"/>
            <a:ext cx="1101748" cy="1101748"/>
          </a:xfrm>
          <a:custGeom>
            <a:avLst/>
            <a:gdLst/>
            <a:ahLst/>
            <a:cxnLst/>
            <a:rect r="r" b="b" t="t" l="l"/>
            <a:pathLst>
              <a:path h="1101748" w="1101748">
                <a:moveTo>
                  <a:pt x="0" y="0"/>
                </a:moveTo>
                <a:lnTo>
                  <a:pt x="1101748" y="0"/>
                </a:lnTo>
                <a:lnTo>
                  <a:pt x="1101748" y="1101747"/>
                </a:lnTo>
                <a:lnTo>
                  <a:pt x="0" y="1101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320638" y="3107789"/>
            <a:ext cx="884566" cy="962584"/>
          </a:xfrm>
          <a:custGeom>
            <a:avLst/>
            <a:gdLst/>
            <a:ahLst/>
            <a:cxnLst/>
            <a:rect r="r" b="b" t="t" l="l"/>
            <a:pathLst>
              <a:path h="962584" w="884566">
                <a:moveTo>
                  <a:pt x="0" y="0"/>
                </a:moveTo>
                <a:lnTo>
                  <a:pt x="884567" y="0"/>
                </a:lnTo>
                <a:lnTo>
                  <a:pt x="884567" y="962584"/>
                </a:lnTo>
                <a:lnTo>
                  <a:pt x="0" y="962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86089" y="7057233"/>
            <a:ext cx="960377" cy="944771"/>
          </a:xfrm>
          <a:custGeom>
            <a:avLst/>
            <a:gdLst/>
            <a:ahLst/>
            <a:cxnLst/>
            <a:rect r="r" b="b" t="t" l="l"/>
            <a:pathLst>
              <a:path h="944771" w="960377">
                <a:moveTo>
                  <a:pt x="0" y="0"/>
                </a:moveTo>
                <a:lnTo>
                  <a:pt x="960377" y="0"/>
                </a:lnTo>
                <a:lnTo>
                  <a:pt x="960377" y="944771"/>
                </a:lnTo>
                <a:lnTo>
                  <a:pt x="0" y="9447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609600" y="3511906"/>
            <a:ext cx="4343400" cy="1405509"/>
          </a:xfrm>
          <a:prstGeom prst="rect">
            <a:avLst/>
          </a:prstGeom>
        </p:spPr>
        <p:txBody>
          <a:bodyPr anchor="t" rtlCol="false" tIns="0" lIns="0" bIns="0" rIns="0">
            <a:spAutoFit/>
          </a:bodyPr>
          <a:lstStyle/>
          <a:p>
            <a:pPr algn="l">
              <a:lnSpc>
                <a:spcPts val="5567"/>
              </a:lnSpc>
            </a:pPr>
            <a:r>
              <a:rPr lang="en-US" sz="4800" b="true">
                <a:solidFill>
                  <a:srgbClr val="140574"/>
                </a:solidFill>
                <a:latin typeface="Open Sauce Bold"/>
                <a:ea typeface="Open Sauce Bold"/>
                <a:cs typeface="Open Sauce Bold"/>
                <a:sym typeface="Open Sauce Bold"/>
              </a:rPr>
              <a:t>Key </a:t>
            </a:r>
          </a:p>
          <a:p>
            <a:pPr algn="l">
              <a:lnSpc>
                <a:spcPts val="5567"/>
              </a:lnSpc>
            </a:pPr>
            <a:r>
              <a:rPr lang="en-US" sz="4800" b="true">
                <a:solidFill>
                  <a:srgbClr val="140574"/>
                </a:solidFill>
                <a:latin typeface="Open Sauce Bold"/>
                <a:ea typeface="Open Sauce Bold"/>
                <a:cs typeface="Open Sauce Bold"/>
                <a:sym typeface="Open Sauce Bold"/>
              </a:rPr>
              <a:t>Findings</a:t>
            </a:r>
          </a:p>
        </p:txBody>
      </p:sp>
      <p:sp>
        <p:nvSpPr>
          <p:cNvPr name="TextBox 10" id="10"/>
          <p:cNvSpPr txBox="true"/>
          <p:nvPr/>
        </p:nvSpPr>
        <p:spPr>
          <a:xfrm rot="0">
            <a:off x="8386067" y="355346"/>
            <a:ext cx="5235770" cy="802672"/>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Sales Timi</a:t>
            </a:r>
            <a:r>
              <a:rPr lang="en-US" sz="2299" b="true">
                <a:solidFill>
                  <a:srgbClr val="000000"/>
                </a:solidFill>
                <a:latin typeface="Canva Sans Bold"/>
                <a:ea typeface="Canva Sans Bold"/>
                <a:cs typeface="Canva Sans Bold"/>
                <a:sym typeface="Canva Sans Bold"/>
              </a:rPr>
              <a:t>ng &amp; Efficiency</a:t>
            </a:r>
          </a:p>
          <a:p>
            <a:pPr algn="l">
              <a:lnSpc>
                <a:spcPts val="3218"/>
              </a:lnSpc>
            </a:pPr>
          </a:p>
        </p:txBody>
      </p:sp>
      <p:sp>
        <p:nvSpPr>
          <p:cNvPr name="TextBox 11" id="11"/>
          <p:cNvSpPr txBox="true"/>
          <p:nvPr/>
        </p:nvSpPr>
        <p:spPr>
          <a:xfrm rot="0">
            <a:off x="11308752" y="2242291"/>
            <a:ext cx="5235770" cy="802672"/>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Customer Tolerance &amp; R</a:t>
            </a:r>
            <a:r>
              <a:rPr lang="en-US" sz="2299" b="true">
                <a:solidFill>
                  <a:srgbClr val="000000"/>
                </a:solidFill>
                <a:latin typeface="Canva Sans Bold"/>
                <a:ea typeface="Canva Sans Bold"/>
                <a:cs typeface="Canva Sans Bold"/>
                <a:sym typeface="Canva Sans Bold"/>
              </a:rPr>
              <a:t>isk</a:t>
            </a:r>
          </a:p>
          <a:p>
            <a:pPr algn="l">
              <a:lnSpc>
                <a:spcPts val="3218"/>
              </a:lnSpc>
            </a:pPr>
          </a:p>
        </p:txBody>
      </p:sp>
      <p:sp>
        <p:nvSpPr>
          <p:cNvPr name="TextBox 12" id="12"/>
          <p:cNvSpPr txBox="true"/>
          <p:nvPr/>
        </p:nvSpPr>
        <p:spPr>
          <a:xfrm rot="0">
            <a:off x="11604430" y="4445951"/>
            <a:ext cx="5235770" cy="395948"/>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Low Ra</a:t>
            </a:r>
            <a:r>
              <a:rPr lang="en-US" sz="2299" b="true">
                <a:solidFill>
                  <a:srgbClr val="000000"/>
                </a:solidFill>
                <a:latin typeface="Canva Sans Bold"/>
                <a:ea typeface="Canva Sans Bold"/>
                <a:cs typeface="Canva Sans Bold"/>
                <a:sym typeface="Canva Sans Bold"/>
              </a:rPr>
              <a:t>ilcard Use</a:t>
            </a:r>
          </a:p>
        </p:txBody>
      </p:sp>
      <p:sp>
        <p:nvSpPr>
          <p:cNvPr name="TextBox 13" id="13"/>
          <p:cNvSpPr txBox="true"/>
          <p:nvPr/>
        </p:nvSpPr>
        <p:spPr>
          <a:xfrm rot="0">
            <a:off x="11278579" y="6632640"/>
            <a:ext cx="5235770" cy="395948"/>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Service Failures:</a:t>
            </a:r>
          </a:p>
        </p:txBody>
      </p:sp>
      <p:sp>
        <p:nvSpPr>
          <p:cNvPr name="TextBox 14" id="14"/>
          <p:cNvSpPr txBox="true"/>
          <p:nvPr/>
        </p:nvSpPr>
        <p:spPr>
          <a:xfrm rot="0">
            <a:off x="8561527" y="8575452"/>
            <a:ext cx="5235770" cy="802672"/>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Infras</a:t>
            </a:r>
            <a:r>
              <a:rPr lang="en-US" sz="2299" b="true">
                <a:solidFill>
                  <a:srgbClr val="000000"/>
                </a:solidFill>
                <a:latin typeface="Canva Sans Bold"/>
                <a:ea typeface="Canva Sans Bold"/>
                <a:cs typeface="Canva Sans Bold"/>
                <a:sym typeface="Canva Sans Bold"/>
              </a:rPr>
              <a:t>tructure Focus</a:t>
            </a:r>
          </a:p>
          <a:p>
            <a:pPr algn="l">
              <a:lnSpc>
                <a:spcPts val="3218"/>
              </a:lnSpc>
            </a:pPr>
          </a:p>
        </p:txBody>
      </p:sp>
      <p:sp>
        <p:nvSpPr>
          <p:cNvPr name="TextBox 15" id="15"/>
          <p:cNvSpPr txBox="true"/>
          <p:nvPr/>
        </p:nvSpPr>
        <p:spPr>
          <a:xfrm rot="0">
            <a:off x="8386067" y="777393"/>
            <a:ext cx="5235770" cy="1020406"/>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Wednesday is the busiest sales day </a:t>
            </a:r>
            <a:r>
              <a:rPr lang="en-US" sz="1970">
                <a:solidFill>
                  <a:srgbClr val="000000"/>
                </a:solidFill>
                <a:latin typeface="Canva Sans"/>
                <a:ea typeface="Canva Sans"/>
                <a:cs typeface="Canva Sans"/>
                <a:sym typeface="Canva Sans"/>
              </a:rPr>
              <a:t>, yet February had the highest unused journeys (32.2).</a:t>
            </a:r>
          </a:p>
        </p:txBody>
      </p:sp>
      <p:sp>
        <p:nvSpPr>
          <p:cNvPr name="TextBox 16" id="16"/>
          <p:cNvSpPr txBox="true"/>
          <p:nvPr/>
        </p:nvSpPr>
        <p:spPr>
          <a:xfrm rot="0">
            <a:off x="11308752" y="2664338"/>
            <a:ext cx="5235770" cy="1020406"/>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The refund request</a:t>
            </a:r>
            <a:r>
              <a:rPr lang="en-US" sz="1970">
                <a:solidFill>
                  <a:srgbClr val="000000"/>
                </a:solidFill>
                <a:latin typeface="Canva Sans"/>
                <a:ea typeface="Canva Sans"/>
                <a:cs typeface="Canva Sans"/>
                <a:sym typeface="Canva Sans"/>
              </a:rPr>
              <a:t> rate is extremely low (13% of eligible journeys), indicating high customer tolerance for minor disruptions.</a:t>
            </a:r>
          </a:p>
        </p:txBody>
      </p:sp>
      <p:sp>
        <p:nvSpPr>
          <p:cNvPr name="TextBox 17" id="17"/>
          <p:cNvSpPr txBox="true"/>
          <p:nvPr/>
        </p:nvSpPr>
        <p:spPr>
          <a:xfrm rot="0">
            <a:off x="11604430" y="4867998"/>
            <a:ext cx="5235770" cy="1020495"/>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Customers pay nearly double what they could,</a:t>
            </a:r>
            <a:r>
              <a:rPr lang="en-US" sz="1970">
                <a:solidFill>
                  <a:srgbClr val="000000"/>
                </a:solidFill>
                <a:latin typeface="Canva Sans"/>
                <a:ea typeface="Canva Sans"/>
                <a:cs typeface="Canva Sans"/>
                <a:sym typeface="Canva Sans"/>
              </a:rPr>
              <a:t> indicating missed opportunities for loyalty and guaranteed revenue.</a:t>
            </a:r>
          </a:p>
        </p:txBody>
      </p:sp>
      <p:sp>
        <p:nvSpPr>
          <p:cNvPr name="TextBox 18" id="18"/>
          <p:cNvSpPr txBox="true"/>
          <p:nvPr/>
        </p:nvSpPr>
        <p:spPr>
          <a:xfrm rot="0">
            <a:off x="11278579" y="7054687"/>
            <a:ext cx="5849373" cy="1020406"/>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The London Euston station is the single biggest problem, causing over 64% of all arrival delays and nearly 50% of all departure</a:t>
            </a:r>
          </a:p>
        </p:txBody>
      </p:sp>
      <p:sp>
        <p:nvSpPr>
          <p:cNvPr name="TextBox 19" id="19"/>
          <p:cNvSpPr txBox="true"/>
          <p:nvPr/>
        </p:nvSpPr>
        <p:spPr>
          <a:xfrm rot="0">
            <a:off x="8561527" y="8997499"/>
            <a:ext cx="5235770" cy="1020495"/>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Standard Class dominates</a:t>
            </a:r>
            <a:r>
              <a:rPr lang="en-US" sz="1970">
                <a:solidFill>
                  <a:srgbClr val="000000"/>
                </a:solidFill>
                <a:latin typeface="Canva Sans"/>
                <a:ea typeface="Canva Sans"/>
                <a:cs typeface="Canva Sans"/>
                <a:sym typeface="Canva Sans"/>
              </a:rPr>
              <a:t> revenue 79.86% of total, and 62% of tickets are sold online.</a:t>
            </a:r>
          </a:p>
          <a:p>
            <a:pPr algn="l">
              <a:lnSpc>
                <a:spcPts val="2759"/>
              </a:lnSpc>
            </a:pPr>
          </a:p>
        </p:txBody>
      </p:sp>
      <p:grpSp>
        <p:nvGrpSpPr>
          <p:cNvPr name="Group 20" id="20"/>
          <p:cNvGrpSpPr/>
          <p:nvPr/>
        </p:nvGrpSpPr>
        <p:grpSpPr>
          <a:xfrm rot="0">
            <a:off x="17007359" y="533978"/>
            <a:ext cx="704983" cy="7049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11</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156062" y="2903447"/>
            <a:ext cx="3381341" cy="3690413"/>
          </a:xfrm>
          <a:custGeom>
            <a:avLst/>
            <a:gdLst/>
            <a:ahLst/>
            <a:cxnLst/>
            <a:rect r="r" b="b" t="t" l="l"/>
            <a:pathLst>
              <a:path h="3690413" w="3381341">
                <a:moveTo>
                  <a:pt x="3381341" y="0"/>
                </a:moveTo>
                <a:lnTo>
                  <a:pt x="0" y="0"/>
                </a:lnTo>
                <a:lnTo>
                  <a:pt x="0" y="3690413"/>
                </a:lnTo>
                <a:lnTo>
                  <a:pt x="3381341" y="3690413"/>
                </a:lnTo>
                <a:lnTo>
                  <a:pt x="33813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4838736" y="2517297"/>
            <a:ext cx="8802144" cy="4247035"/>
          </a:xfrm>
          <a:custGeom>
            <a:avLst/>
            <a:gdLst/>
            <a:ahLst/>
            <a:cxnLst/>
            <a:rect r="r" b="b" t="t" l="l"/>
            <a:pathLst>
              <a:path h="4247035" w="8802144">
                <a:moveTo>
                  <a:pt x="0" y="4247034"/>
                </a:moveTo>
                <a:lnTo>
                  <a:pt x="8802144" y="4247034"/>
                </a:lnTo>
                <a:lnTo>
                  <a:pt x="8802144" y="0"/>
                </a:lnTo>
                <a:lnTo>
                  <a:pt x="0" y="0"/>
                </a:lnTo>
                <a:lnTo>
                  <a:pt x="0" y="424703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9239808" y="900134"/>
            <a:ext cx="1628217" cy="0"/>
          </a:xfrm>
          <a:prstGeom prst="line">
            <a:avLst/>
          </a:prstGeom>
          <a:ln cap="flat" w="38100">
            <a:solidFill>
              <a:srgbClr val="CADBE8"/>
            </a:solidFill>
            <a:prstDash val="solid"/>
            <a:headEnd type="none" len="sm" w="sm"/>
            <a:tailEnd type="none" len="sm" w="sm"/>
          </a:ln>
        </p:spPr>
      </p:sp>
      <p:sp>
        <p:nvSpPr>
          <p:cNvPr name="AutoShape 5" id="5"/>
          <p:cNvSpPr/>
          <p:nvPr/>
        </p:nvSpPr>
        <p:spPr>
          <a:xfrm flipV="true">
            <a:off x="9239808" y="8391051"/>
            <a:ext cx="1628217" cy="0"/>
          </a:xfrm>
          <a:prstGeom prst="line">
            <a:avLst/>
          </a:prstGeom>
          <a:ln cap="flat" w="38100">
            <a:solidFill>
              <a:srgbClr val="CADBE8"/>
            </a:solidFill>
            <a:prstDash val="solid"/>
            <a:headEnd type="none" len="sm" w="sm"/>
            <a:tailEnd type="none" len="sm" w="sm"/>
          </a:ln>
        </p:spPr>
      </p:sp>
      <p:sp>
        <p:nvSpPr>
          <p:cNvPr name="AutoShape 6" id="6"/>
          <p:cNvSpPr/>
          <p:nvPr/>
        </p:nvSpPr>
        <p:spPr>
          <a:xfrm>
            <a:off x="11477625" y="3116265"/>
            <a:ext cx="838200" cy="0"/>
          </a:xfrm>
          <a:prstGeom prst="line">
            <a:avLst/>
          </a:prstGeom>
          <a:ln cap="flat" w="38100">
            <a:solidFill>
              <a:srgbClr val="CADBE8"/>
            </a:solidFill>
            <a:prstDash val="solid"/>
            <a:headEnd type="none" len="sm" w="sm"/>
            <a:tailEnd type="none" len="sm" w="sm"/>
          </a:ln>
        </p:spPr>
      </p:sp>
      <p:sp>
        <p:nvSpPr>
          <p:cNvPr name="AutoShape 7" id="7"/>
          <p:cNvSpPr/>
          <p:nvPr/>
        </p:nvSpPr>
        <p:spPr>
          <a:xfrm>
            <a:off x="11477625" y="6171726"/>
            <a:ext cx="838200" cy="0"/>
          </a:xfrm>
          <a:prstGeom prst="line">
            <a:avLst/>
          </a:prstGeom>
          <a:ln cap="flat" w="38100">
            <a:solidFill>
              <a:srgbClr val="CADBE8"/>
            </a:solidFill>
            <a:prstDash val="solid"/>
            <a:headEnd type="none" len="sm" w="sm"/>
            <a:tailEnd type="none" len="sm" w="sm"/>
          </a:ln>
        </p:spPr>
      </p:sp>
      <p:sp>
        <p:nvSpPr>
          <p:cNvPr name="Freeform 8" id="8"/>
          <p:cNvSpPr/>
          <p:nvPr/>
        </p:nvSpPr>
        <p:spPr>
          <a:xfrm flipH="false" flipV="false" rot="0">
            <a:off x="8327161" y="8091807"/>
            <a:ext cx="400871" cy="506630"/>
          </a:xfrm>
          <a:custGeom>
            <a:avLst/>
            <a:gdLst/>
            <a:ahLst/>
            <a:cxnLst/>
            <a:rect r="r" b="b" t="t" l="l"/>
            <a:pathLst>
              <a:path h="506630" w="400871">
                <a:moveTo>
                  <a:pt x="0" y="0"/>
                </a:moveTo>
                <a:lnTo>
                  <a:pt x="400871" y="0"/>
                </a:lnTo>
                <a:lnTo>
                  <a:pt x="400871" y="506629"/>
                </a:lnTo>
                <a:lnTo>
                  <a:pt x="0" y="506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3467664" y="6219292"/>
            <a:ext cx="3186295" cy="2674571"/>
          </a:xfrm>
          <a:custGeom>
            <a:avLst/>
            <a:gdLst/>
            <a:ahLst/>
            <a:cxnLst/>
            <a:rect r="r" b="b" t="t" l="l"/>
            <a:pathLst>
              <a:path h="2674571" w="3186295">
                <a:moveTo>
                  <a:pt x="0" y="0"/>
                </a:moveTo>
                <a:lnTo>
                  <a:pt x="3186295" y="0"/>
                </a:lnTo>
                <a:lnTo>
                  <a:pt x="3186295" y="2674572"/>
                </a:lnTo>
                <a:lnTo>
                  <a:pt x="0" y="2674572"/>
                </a:lnTo>
                <a:lnTo>
                  <a:pt x="0" y="0"/>
                </a:lnTo>
                <a:close/>
              </a:path>
            </a:pathLst>
          </a:custGeom>
          <a:blipFill>
            <a:blip r:embed="rId8">
              <a:extLst>
                <a:ext uri="{96DAC541-7B7A-43D3-8B79-37D633B846F1}">
                  <asvg:svgBlip xmlns:asvg="http://schemas.microsoft.com/office/drawing/2016/SVG/main" r:embed="rId9"/>
                </a:ext>
              </a:extLst>
            </a:blip>
            <a:stretch>
              <a:fillRect l="0" t="-58793" r="-176250" b="0"/>
            </a:stretch>
          </a:blipFill>
        </p:spPr>
      </p:sp>
      <p:sp>
        <p:nvSpPr>
          <p:cNvPr name="TextBox 10" id="10"/>
          <p:cNvSpPr txBox="true"/>
          <p:nvPr/>
        </p:nvSpPr>
        <p:spPr>
          <a:xfrm rot="0">
            <a:off x="369608" y="8462607"/>
            <a:ext cx="3043534"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Bo</a:t>
            </a:r>
            <a:r>
              <a:rPr lang="en-US" sz="2100" b="true">
                <a:solidFill>
                  <a:srgbClr val="000000"/>
                </a:solidFill>
                <a:latin typeface="Canva Sans Bold"/>
                <a:ea typeface="Canva Sans Bold"/>
                <a:cs typeface="Canva Sans Bold"/>
                <a:sym typeface="Canva Sans Bold"/>
              </a:rPr>
              <a:t>ost &amp; Digitize</a:t>
            </a:r>
          </a:p>
        </p:txBody>
      </p:sp>
      <p:sp>
        <p:nvSpPr>
          <p:cNvPr name="AutoShape 11" id="11"/>
          <p:cNvSpPr/>
          <p:nvPr/>
        </p:nvSpPr>
        <p:spPr>
          <a:xfrm>
            <a:off x="3214813" y="8648177"/>
            <a:ext cx="862853" cy="0"/>
          </a:xfrm>
          <a:prstGeom prst="line">
            <a:avLst/>
          </a:prstGeom>
          <a:ln cap="flat" w="38100">
            <a:solidFill>
              <a:srgbClr val="CADBE8"/>
            </a:solidFill>
            <a:prstDash val="solid"/>
            <a:headEnd type="none" len="sm" w="sm"/>
            <a:tailEnd type="none" len="sm" w="sm"/>
          </a:ln>
        </p:spPr>
      </p:sp>
      <p:sp>
        <p:nvSpPr>
          <p:cNvPr name="Freeform 12" id="12"/>
          <p:cNvSpPr/>
          <p:nvPr/>
        </p:nvSpPr>
        <p:spPr>
          <a:xfrm flipH="false" flipV="false" rot="0">
            <a:off x="8144691" y="545804"/>
            <a:ext cx="689610" cy="689610"/>
          </a:xfrm>
          <a:custGeom>
            <a:avLst/>
            <a:gdLst/>
            <a:ahLst/>
            <a:cxnLst/>
            <a:rect r="r" b="b" t="t" l="l"/>
            <a:pathLst>
              <a:path h="689610" w="689610">
                <a:moveTo>
                  <a:pt x="0" y="0"/>
                </a:moveTo>
                <a:lnTo>
                  <a:pt x="689610" y="0"/>
                </a:lnTo>
                <a:lnTo>
                  <a:pt x="689610" y="689610"/>
                </a:lnTo>
                <a:lnTo>
                  <a:pt x="0" y="689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273269" y="2710864"/>
            <a:ext cx="822022" cy="772701"/>
          </a:xfrm>
          <a:custGeom>
            <a:avLst/>
            <a:gdLst/>
            <a:ahLst/>
            <a:cxnLst/>
            <a:rect r="r" b="b" t="t" l="l"/>
            <a:pathLst>
              <a:path h="772701" w="822022">
                <a:moveTo>
                  <a:pt x="0" y="0"/>
                </a:moveTo>
                <a:lnTo>
                  <a:pt x="822022" y="0"/>
                </a:lnTo>
                <a:lnTo>
                  <a:pt x="822022" y="772701"/>
                </a:lnTo>
                <a:lnTo>
                  <a:pt x="0" y="7727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320681" y="5697151"/>
            <a:ext cx="746035" cy="838242"/>
          </a:xfrm>
          <a:custGeom>
            <a:avLst/>
            <a:gdLst/>
            <a:ahLst/>
            <a:cxnLst/>
            <a:rect r="r" b="b" t="t" l="l"/>
            <a:pathLst>
              <a:path h="838242" w="746035">
                <a:moveTo>
                  <a:pt x="0" y="0"/>
                </a:moveTo>
                <a:lnTo>
                  <a:pt x="746035" y="0"/>
                </a:lnTo>
                <a:lnTo>
                  <a:pt x="746035" y="838241"/>
                </a:lnTo>
                <a:lnTo>
                  <a:pt x="0" y="8382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4665812" y="8119521"/>
            <a:ext cx="637600" cy="683753"/>
          </a:xfrm>
          <a:custGeom>
            <a:avLst/>
            <a:gdLst/>
            <a:ahLst/>
            <a:cxnLst/>
            <a:rect r="r" b="b" t="t" l="l"/>
            <a:pathLst>
              <a:path h="683753" w="637600">
                <a:moveTo>
                  <a:pt x="0" y="0"/>
                </a:moveTo>
                <a:lnTo>
                  <a:pt x="637600" y="0"/>
                </a:lnTo>
                <a:lnTo>
                  <a:pt x="637600" y="683753"/>
                </a:lnTo>
                <a:lnTo>
                  <a:pt x="0" y="6837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610152" y="2334243"/>
            <a:ext cx="4712310" cy="1405509"/>
          </a:xfrm>
          <a:prstGeom prst="rect">
            <a:avLst/>
          </a:prstGeom>
        </p:spPr>
        <p:txBody>
          <a:bodyPr anchor="t" rtlCol="false" tIns="0" lIns="0" bIns="0" rIns="0">
            <a:spAutoFit/>
          </a:bodyPr>
          <a:lstStyle/>
          <a:p>
            <a:pPr algn="l">
              <a:lnSpc>
                <a:spcPts val="5567"/>
              </a:lnSpc>
            </a:pPr>
            <a:r>
              <a:rPr lang="en-US" sz="4800" b="true">
                <a:solidFill>
                  <a:srgbClr val="140574"/>
                </a:solidFill>
                <a:latin typeface="Open Sauce Bold"/>
                <a:ea typeface="Open Sauce Bold"/>
                <a:cs typeface="Open Sauce Bold"/>
                <a:sym typeface="Open Sauce Bold"/>
              </a:rPr>
              <a:t>Recommended</a:t>
            </a:r>
          </a:p>
          <a:p>
            <a:pPr algn="l">
              <a:lnSpc>
                <a:spcPts val="5567"/>
              </a:lnSpc>
            </a:pPr>
            <a:r>
              <a:rPr lang="en-US" sz="4800" b="true">
                <a:solidFill>
                  <a:srgbClr val="140574"/>
                </a:solidFill>
                <a:latin typeface="Open Sauce Bold"/>
                <a:ea typeface="Open Sauce Bold"/>
                <a:cs typeface="Open Sauce Bold"/>
                <a:sym typeface="Open Sauce Bold"/>
              </a:rPr>
              <a:t>Actions</a:t>
            </a:r>
          </a:p>
        </p:txBody>
      </p:sp>
      <p:sp>
        <p:nvSpPr>
          <p:cNvPr name="TextBox 17" id="17"/>
          <p:cNvSpPr txBox="true"/>
          <p:nvPr/>
        </p:nvSpPr>
        <p:spPr>
          <a:xfrm rot="0">
            <a:off x="11477625" y="481557"/>
            <a:ext cx="5486400"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Optimize </a:t>
            </a:r>
            <a:r>
              <a:rPr lang="en-US" sz="2100" b="true">
                <a:solidFill>
                  <a:srgbClr val="000000"/>
                </a:solidFill>
                <a:latin typeface="Canva Sans Bold"/>
                <a:ea typeface="Canva Sans Bold"/>
                <a:cs typeface="Canva Sans Bold"/>
                <a:sym typeface="Canva Sans Bold"/>
              </a:rPr>
              <a:t>capacity planning</a:t>
            </a:r>
          </a:p>
          <a:p>
            <a:pPr algn="l">
              <a:lnSpc>
                <a:spcPts val="2940"/>
              </a:lnSpc>
            </a:pPr>
          </a:p>
        </p:txBody>
      </p:sp>
      <p:sp>
        <p:nvSpPr>
          <p:cNvPr name="TextBox 18" id="18"/>
          <p:cNvSpPr txBox="true"/>
          <p:nvPr/>
        </p:nvSpPr>
        <p:spPr>
          <a:xfrm rot="0">
            <a:off x="11477625" y="963103"/>
            <a:ext cx="5486400" cy="1240155"/>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Investigate why bookings convert poorly to travel in February, and use Wednesday</a:t>
            </a:r>
            <a:r>
              <a:rPr lang="en-US" sz="1800">
                <a:solidFill>
                  <a:srgbClr val="000000"/>
                </a:solidFill>
                <a:latin typeface="Canva Sans"/>
                <a:ea typeface="Canva Sans"/>
                <a:cs typeface="Canva Sans"/>
                <a:sym typeface="Canva Sans"/>
              </a:rPr>
              <a:t> sales data to forecast peak service demand.</a:t>
            </a:r>
          </a:p>
          <a:p>
            <a:pPr algn="l">
              <a:lnSpc>
                <a:spcPts val="2520"/>
              </a:lnSpc>
            </a:pPr>
          </a:p>
        </p:txBody>
      </p:sp>
      <p:sp>
        <p:nvSpPr>
          <p:cNvPr name="TextBox 19" id="19"/>
          <p:cNvSpPr txBox="true"/>
          <p:nvPr/>
        </p:nvSpPr>
        <p:spPr>
          <a:xfrm rot="0">
            <a:off x="12925425" y="2550689"/>
            <a:ext cx="5486400"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Proactive compens</a:t>
            </a:r>
            <a:r>
              <a:rPr lang="en-US" sz="2100" b="true">
                <a:solidFill>
                  <a:srgbClr val="000000"/>
                </a:solidFill>
                <a:latin typeface="Canva Sans Bold"/>
                <a:ea typeface="Canva Sans Bold"/>
                <a:cs typeface="Canva Sans Bold"/>
                <a:sym typeface="Canva Sans Bold"/>
              </a:rPr>
              <a:t>ation</a:t>
            </a:r>
          </a:p>
          <a:p>
            <a:pPr algn="l">
              <a:lnSpc>
                <a:spcPts val="2940"/>
              </a:lnSpc>
            </a:pPr>
          </a:p>
        </p:txBody>
      </p:sp>
      <p:sp>
        <p:nvSpPr>
          <p:cNvPr name="TextBox 20" id="20"/>
          <p:cNvSpPr txBox="true"/>
          <p:nvPr/>
        </p:nvSpPr>
        <p:spPr>
          <a:xfrm rot="0">
            <a:off x="12925425" y="3032235"/>
            <a:ext cx="5486400" cy="1240155"/>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Implement an automated, small compensation system for minor delays to build trust</a:t>
            </a:r>
            <a:r>
              <a:rPr lang="en-US" sz="1800">
                <a:solidFill>
                  <a:srgbClr val="000000"/>
                </a:solidFill>
                <a:latin typeface="Canva Sans"/>
                <a:ea typeface="Canva Sans"/>
                <a:cs typeface="Canva Sans"/>
                <a:sym typeface="Canva Sans"/>
              </a:rPr>
              <a:t> and prevent a sudden drop in loyalty.</a:t>
            </a:r>
          </a:p>
          <a:p>
            <a:pPr algn="l">
              <a:lnSpc>
                <a:spcPts val="2520"/>
              </a:lnSpc>
            </a:pPr>
          </a:p>
        </p:txBody>
      </p:sp>
      <p:sp>
        <p:nvSpPr>
          <p:cNvPr name="TextBox 21" id="21"/>
          <p:cNvSpPr txBox="true"/>
          <p:nvPr/>
        </p:nvSpPr>
        <p:spPr>
          <a:xfrm rot="0">
            <a:off x="11477625" y="7825476"/>
            <a:ext cx="5486400"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Strategic Ac</a:t>
            </a:r>
            <a:r>
              <a:rPr lang="en-US" sz="2100" b="true">
                <a:solidFill>
                  <a:srgbClr val="000000"/>
                </a:solidFill>
                <a:latin typeface="Canva Sans Bold"/>
                <a:ea typeface="Canva Sans Bold"/>
                <a:cs typeface="Canva Sans Bold"/>
                <a:sym typeface="Canva Sans Bold"/>
              </a:rPr>
              <a:t>tion</a:t>
            </a:r>
          </a:p>
        </p:txBody>
      </p:sp>
      <p:sp>
        <p:nvSpPr>
          <p:cNvPr name="TextBox 22" id="22"/>
          <p:cNvSpPr txBox="true"/>
          <p:nvPr/>
        </p:nvSpPr>
        <p:spPr>
          <a:xfrm rot="0">
            <a:off x="11477625" y="8307022"/>
            <a:ext cx="5486400" cy="92583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Fix Euston immediately</a:t>
            </a:r>
            <a:r>
              <a:rPr lang="en-US" sz="1800">
                <a:solidFill>
                  <a:srgbClr val="000000"/>
                </a:solidFill>
                <a:latin typeface="Canva Sans"/>
                <a:ea typeface="Canva Sans"/>
                <a:cs typeface="Canva Sans"/>
                <a:sym typeface="Canva Sans"/>
              </a:rPr>
              <a:t> to stabilize the 87% On-Time Performance.</a:t>
            </a:r>
          </a:p>
          <a:p>
            <a:pPr algn="l">
              <a:lnSpc>
                <a:spcPts val="2520"/>
              </a:lnSpc>
            </a:pPr>
          </a:p>
        </p:txBody>
      </p:sp>
      <p:sp>
        <p:nvSpPr>
          <p:cNvPr name="TextBox 23" id="23"/>
          <p:cNvSpPr txBox="true"/>
          <p:nvPr/>
        </p:nvSpPr>
        <p:spPr>
          <a:xfrm rot="0">
            <a:off x="12925425" y="5606151"/>
            <a:ext cx="5486400"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Dr</a:t>
            </a:r>
            <a:r>
              <a:rPr lang="en-US" sz="2100" b="true">
                <a:solidFill>
                  <a:srgbClr val="000000"/>
                </a:solidFill>
                <a:latin typeface="Canva Sans Bold"/>
                <a:ea typeface="Canva Sans Bold"/>
                <a:cs typeface="Canva Sans Bold"/>
                <a:sym typeface="Canva Sans Bold"/>
              </a:rPr>
              <a:t>ive loyalty</a:t>
            </a:r>
          </a:p>
          <a:p>
            <a:pPr algn="l">
              <a:lnSpc>
                <a:spcPts val="2940"/>
              </a:lnSpc>
            </a:pPr>
          </a:p>
        </p:txBody>
      </p:sp>
      <p:sp>
        <p:nvSpPr>
          <p:cNvPr name="TextBox 24" id="24"/>
          <p:cNvSpPr txBox="true"/>
          <p:nvPr/>
        </p:nvSpPr>
        <p:spPr>
          <a:xfrm rot="0">
            <a:off x="12925425" y="6087697"/>
            <a:ext cx="5486400" cy="92583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Aggressively promote railcards and advance bo</a:t>
            </a:r>
            <a:r>
              <a:rPr lang="en-US" sz="1800">
                <a:solidFill>
                  <a:srgbClr val="000000"/>
                </a:solidFill>
                <a:latin typeface="Canva Sans"/>
                <a:ea typeface="Canva Sans"/>
                <a:cs typeface="Canva Sans"/>
                <a:sym typeface="Canva Sans"/>
              </a:rPr>
              <a:t>okings for predictable volume.</a:t>
            </a:r>
          </a:p>
          <a:p>
            <a:pPr algn="l">
              <a:lnSpc>
                <a:spcPts val="2520"/>
              </a:lnSpc>
            </a:pPr>
          </a:p>
        </p:txBody>
      </p:sp>
      <p:sp>
        <p:nvSpPr>
          <p:cNvPr name="TextBox 25" id="25"/>
          <p:cNvSpPr txBox="true"/>
          <p:nvPr/>
        </p:nvSpPr>
        <p:spPr>
          <a:xfrm rot="0">
            <a:off x="458884" y="9018270"/>
            <a:ext cx="5939214" cy="925749"/>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Prioritize investment in Standard Class capacity</a:t>
            </a:r>
            <a:r>
              <a:rPr lang="en-US" sz="1800">
                <a:solidFill>
                  <a:srgbClr val="000000"/>
                </a:solidFill>
                <a:latin typeface="Canva Sans"/>
                <a:ea typeface="Canva Sans"/>
                <a:cs typeface="Canva Sans"/>
                <a:sym typeface="Canva Sans"/>
              </a:rPr>
              <a:t> and further digitization (mobile/app experience) over premium class expansion.</a:t>
            </a:r>
          </a:p>
        </p:txBody>
      </p:sp>
      <p:grpSp>
        <p:nvGrpSpPr>
          <p:cNvPr name="Group 26" id="26"/>
          <p:cNvGrpSpPr/>
          <p:nvPr/>
        </p:nvGrpSpPr>
        <p:grpSpPr>
          <a:xfrm rot="0">
            <a:off x="17007359" y="533978"/>
            <a:ext cx="704983" cy="70498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8" id="28"/>
            <p:cNvSpPr txBox="true"/>
            <p:nvPr/>
          </p:nvSpPr>
          <p:spPr>
            <a:xfrm>
              <a:off x="139700" y="101600"/>
              <a:ext cx="533400" cy="571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12458B"/>
            </a:solidFill>
          </p:spPr>
        </p:sp>
        <p:sp>
          <p:nvSpPr>
            <p:cNvPr name="TextBox 4" id="4"/>
            <p:cNvSpPr txBox="true"/>
            <p:nvPr/>
          </p:nvSpPr>
          <p:spPr>
            <a:xfrm>
              <a:off x="0" y="-38100"/>
              <a:ext cx="4816593" cy="139276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0" y="5143500"/>
            <a:ext cx="18288000" cy="5143500"/>
            <a:chOff x="0" y="0"/>
            <a:chExt cx="24384000" cy="6858000"/>
          </a:xfrm>
        </p:grpSpPr>
        <p:pic>
          <p:nvPicPr>
            <p:cNvPr name="Picture 6" id="6"/>
            <p:cNvPicPr>
              <a:picLocks noChangeAspect="true"/>
            </p:cNvPicPr>
            <p:nvPr/>
          </p:nvPicPr>
          <p:blipFill>
            <a:blip r:embed="rId2">
              <a:alphaModFix amt="48000"/>
            </a:blip>
            <a:srcRect l="0" t="39954" r="0" b="17831"/>
            <a:stretch>
              <a:fillRect/>
            </a:stretch>
          </p:blipFill>
          <p:spPr>
            <a:xfrm flipH="false" flipV="false">
              <a:off x="0" y="0"/>
              <a:ext cx="24384000" cy="6858000"/>
            </a:xfrm>
            <a:prstGeom prst="rect">
              <a:avLst/>
            </a:prstGeom>
          </p:spPr>
        </p:pic>
      </p:grpSp>
      <p:grpSp>
        <p:nvGrpSpPr>
          <p:cNvPr name="Group 7" id="7"/>
          <p:cNvGrpSpPr/>
          <p:nvPr/>
        </p:nvGrpSpPr>
        <p:grpSpPr>
          <a:xfrm rot="0">
            <a:off x="4030227" y="3600450"/>
            <a:ext cx="10159532" cy="3579200"/>
            <a:chOff x="0" y="0"/>
            <a:chExt cx="2675762" cy="942670"/>
          </a:xfrm>
        </p:grpSpPr>
        <p:sp>
          <p:nvSpPr>
            <p:cNvPr name="Freeform 8" id="8"/>
            <p:cNvSpPr/>
            <p:nvPr/>
          </p:nvSpPr>
          <p:spPr>
            <a:xfrm flipH="false" flipV="false" rot="0">
              <a:off x="0" y="0"/>
              <a:ext cx="2675762" cy="942670"/>
            </a:xfrm>
            <a:custGeom>
              <a:avLst/>
              <a:gdLst/>
              <a:ahLst/>
              <a:cxnLst/>
              <a:rect r="r" b="b" t="t" l="l"/>
              <a:pathLst>
                <a:path h="942670" w="2675762">
                  <a:moveTo>
                    <a:pt x="0" y="0"/>
                  </a:moveTo>
                  <a:lnTo>
                    <a:pt x="2675762" y="0"/>
                  </a:lnTo>
                  <a:lnTo>
                    <a:pt x="2675762" y="942670"/>
                  </a:lnTo>
                  <a:lnTo>
                    <a:pt x="0" y="942670"/>
                  </a:lnTo>
                  <a:close/>
                </a:path>
              </a:pathLst>
            </a:custGeom>
            <a:solidFill>
              <a:srgbClr val="FAFEFF"/>
            </a:solidFill>
          </p:spPr>
        </p:sp>
        <p:sp>
          <p:nvSpPr>
            <p:cNvPr name="TextBox 9" id="9"/>
            <p:cNvSpPr txBox="true"/>
            <p:nvPr/>
          </p:nvSpPr>
          <p:spPr>
            <a:xfrm>
              <a:off x="0" y="-38100"/>
              <a:ext cx="2675762" cy="980770"/>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844437" y="-1258080"/>
            <a:ext cx="2901923" cy="2923183"/>
          </a:xfrm>
          <a:custGeom>
            <a:avLst/>
            <a:gdLst/>
            <a:ahLst/>
            <a:cxnLst/>
            <a:rect r="r" b="b" t="t" l="l"/>
            <a:pathLst>
              <a:path h="2923183" w="2901923">
                <a:moveTo>
                  <a:pt x="0" y="0"/>
                </a:moveTo>
                <a:lnTo>
                  <a:pt x="2901923" y="0"/>
                </a:lnTo>
                <a:lnTo>
                  <a:pt x="2901923" y="2923182"/>
                </a:lnTo>
                <a:lnTo>
                  <a:pt x="0" y="292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6230514" y="8621898"/>
            <a:ext cx="2901923" cy="2923183"/>
          </a:xfrm>
          <a:custGeom>
            <a:avLst/>
            <a:gdLst/>
            <a:ahLst/>
            <a:cxnLst/>
            <a:rect r="r" b="b" t="t" l="l"/>
            <a:pathLst>
              <a:path h="2923183" w="2901923">
                <a:moveTo>
                  <a:pt x="0" y="0"/>
                </a:moveTo>
                <a:lnTo>
                  <a:pt x="2901923" y="0"/>
                </a:lnTo>
                <a:lnTo>
                  <a:pt x="2901923" y="2923182"/>
                </a:lnTo>
                <a:lnTo>
                  <a:pt x="0" y="2923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394228" y="3734078"/>
            <a:ext cx="9499544" cy="3236627"/>
          </a:xfrm>
          <a:prstGeom prst="rect">
            <a:avLst/>
          </a:prstGeom>
        </p:spPr>
        <p:txBody>
          <a:bodyPr anchor="t" rtlCol="false" tIns="0" lIns="0" bIns="0" rIns="0">
            <a:spAutoFit/>
          </a:bodyPr>
          <a:lstStyle/>
          <a:p>
            <a:pPr algn="l">
              <a:lnSpc>
                <a:spcPts val="3749"/>
              </a:lnSpc>
            </a:pPr>
            <a:r>
              <a:rPr lang="en-US" sz="2300">
                <a:solidFill>
                  <a:srgbClr val="000000"/>
                </a:solidFill>
                <a:latin typeface="Montserrat"/>
                <a:ea typeface="Montserrat"/>
                <a:cs typeface="Montserrat"/>
                <a:sym typeface="Montserrat"/>
              </a:rPr>
              <a:t>The analysis reveals that while the railway network is financially robust, its operational stability is compromised by a singular bottleneck, and its commercial longevity is dependent on unplanned, high-cost bookings. To secure long-term health, we must shift our focus from passively collecting high spot-fares to aggressively stabilizing our most critical hub and converting spontaneous travelers into committed, loyal customers.</a:t>
            </a:r>
          </a:p>
        </p:txBody>
      </p:sp>
      <p:sp>
        <p:nvSpPr>
          <p:cNvPr name="TextBox 13" id="13"/>
          <p:cNvSpPr txBox="true"/>
          <p:nvPr/>
        </p:nvSpPr>
        <p:spPr>
          <a:xfrm rot="0">
            <a:off x="4590207" y="1667720"/>
            <a:ext cx="9107586" cy="1543050"/>
          </a:xfrm>
          <a:prstGeom prst="rect">
            <a:avLst/>
          </a:prstGeom>
        </p:spPr>
        <p:txBody>
          <a:bodyPr anchor="t" rtlCol="false" tIns="0" lIns="0" bIns="0" rIns="0">
            <a:spAutoFit/>
          </a:bodyPr>
          <a:lstStyle/>
          <a:p>
            <a:pPr algn="ctr">
              <a:lnSpc>
                <a:spcPts val="12599"/>
              </a:lnSpc>
            </a:pPr>
            <a:r>
              <a:rPr lang="en-US" sz="9000">
                <a:solidFill>
                  <a:srgbClr val="004AAD"/>
                </a:solidFill>
                <a:latin typeface="League Spartan"/>
                <a:ea typeface="League Spartan"/>
                <a:cs typeface="League Spartan"/>
                <a:sym typeface="League Spartan"/>
              </a:rPr>
              <a:t>CONCLUSION</a:t>
            </a:r>
          </a:p>
        </p:txBody>
      </p:sp>
      <p:grpSp>
        <p:nvGrpSpPr>
          <p:cNvPr name="Group 14" id="14"/>
          <p:cNvGrpSpPr/>
          <p:nvPr/>
        </p:nvGrpSpPr>
        <p:grpSpPr>
          <a:xfrm rot="0">
            <a:off x="17007359" y="533978"/>
            <a:ext cx="704983" cy="70498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3565430" y="-1547976"/>
            <a:ext cx="9076464" cy="4364198"/>
          </a:xfrm>
          <a:custGeom>
            <a:avLst/>
            <a:gdLst/>
            <a:ahLst/>
            <a:cxnLst/>
            <a:rect r="r" b="b" t="t" l="l"/>
            <a:pathLst>
              <a:path h="4364198" w="9076464">
                <a:moveTo>
                  <a:pt x="9076464" y="0"/>
                </a:moveTo>
                <a:lnTo>
                  <a:pt x="0" y="0"/>
                </a:lnTo>
                <a:lnTo>
                  <a:pt x="0" y="4364198"/>
                </a:lnTo>
                <a:lnTo>
                  <a:pt x="9076464" y="4364198"/>
                </a:lnTo>
                <a:lnTo>
                  <a:pt x="9076464" y="0"/>
                </a:lnTo>
                <a:close/>
              </a:path>
            </a:pathLst>
          </a:custGeom>
          <a:blipFill>
            <a:blip r:embed="rId2">
              <a:extLst>
                <a:ext uri="{96DAC541-7B7A-43D3-8B79-37D633B846F1}">
                  <asvg:svgBlip xmlns:asvg="http://schemas.microsoft.com/office/drawing/2016/SVG/main" r:embed="rId3"/>
                </a:ext>
              </a:extLst>
            </a:blip>
            <a:stretch>
              <a:fillRect l="0" t="0" r="0" b="-107975"/>
            </a:stretch>
          </a:blipFill>
        </p:spPr>
      </p:sp>
      <p:sp>
        <p:nvSpPr>
          <p:cNvPr name="Freeform 3" id="3"/>
          <p:cNvSpPr/>
          <p:nvPr/>
        </p:nvSpPr>
        <p:spPr>
          <a:xfrm flipH="true" flipV="false" rot="-5400000">
            <a:off x="13432863" y="7499633"/>
            <a:ext cx="9076464" cy="4364198"/>
          </a:xfrm>
          <a:custGeom>
            <a:avLst/>
            <a:gdLst/>
            <a:ahLst/>
            <a:cxnLst/>
            <a:rect r="r" b="b" t="t" l="l"/>
            <a:pathLst>
              <a:path h="4364198" w="9076464">
                <a:moveTo>
                  <a:pt x="9076464" y="0"/>
                </a:moveTo>
                <a:lnTo>
                  <a:pt x="0" y="0"/>
                </a:lnTo>
                <a:lnTo>
                  <a:pt x="0" y="4364198"/>
                </a:lnTo>
                <a:lnTo>
                  <a:pt x="9076464" y="4364198"/>
                </a:lnTo>
                <a:lnTo>
                  <a:pt x="9076464" y="0"/>
                </a:lnTo>
                <a:close/>
              </a:path>
            </a:pathLst>
          </a:custGeom>
          <a:blipFill>
            <a:blip r:embed="rId2">
              <a:extLst>
                <a:ext uri="{96DAC541-7B7A-43D3-8B79-37D633B846F1}">
                  <asvg:svgBlip xmlns:asvg="http://schemas.microsoft.com/office/drawing/2016/SVG/main" r:embed="rId3"/>
                </a:ext>
              </a:extLst>
            </a:blip>
            <a:stretch>
              <a:fillRect l="0" t="0" r="0" b="-107975"/>
            </a:stretch>
          </a:blipFill>
        </p:spPr>
      </p:sp>
      <p:sp>
        <p:nvSpPr>
          <p:cNvPr name="Freeform 4" id="4"/>
          <p:cNvSpPr/>
          <p:nvPr/>
        </p:nvSpPr>
        <p:spPr>
          <a:xfrm flipH="true" flipV="false" rot="2886806">
            <a:off x="-810586" y="-3696633"/>
            <a:ext cx="6843487" cy="6843487"/>
          </a:xfrm>
          <a:custGeom>
            <a:avLst/>
            <a:gdLst/>
            <a:ahLst/>
            <a:cxnLst/>
            <a:rect r="r" b="b" t="t" l="l"/>
            <a:pathLst>
              <a:path h="6843487" w="6843487">
                <a:moveTo>
                  <a:pt x="6843486" y="0"/>
                </a:moveTo>
                <a:lnTo>
                  <a:pt x="0" y="0"/>
                </a:lnTo>
                <a:lnTo>
                  <a:pt x="0" y="6843486"/>
                </a:lnTo>
                <a:lnTo>
                  <a:pt x="6843486" y="6843486"/>
                </a:lnTo>
                <a:lnTo>
                  <a:pt x="68434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7908806">
            <a:off x="13017833" y="6582206"/>
            <a:ext cx="6843487" cy="6843487"/>
          </a:xfrm>
          <a:custGeom>
            <a:avLst/>
            <a:gdLst/>
            <a:ahLst/>
            <a:cxnLst/>
            <a:rect r="r" b="b" t="t" l="l"/>
            <a:pathLst>
              <a:path h="6843487" w="6843487">
                <a:moveTo>
                  <a:pt x="6843487" y="0"/>
                </a:moveTo>
                <a:lnTo>
                  <a:pt x="0" y="0"/>
                </a:lnTo>
                <a:lnTo>
                  <a:pt x="0" y="6843486"/>
                </a:lnTo>
                <a:lnTo>
                  <a:pt x="6843487" y="6843486"/>
                </a:lnTo>
                <a:lnTo>
                  <a:pt x="684348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311639">
            <a:off x="-6173246" y="6661204"/>
            <a:ext cx="11601479" cy="11601479"/>
          </a:xfrm>
          <a:custGeom>
            <a:avLst/>
            <a:gdLst/>
            <a:ahLst/>
            <a:cxnLst/>
            <a:rect r="r" b="b" t="t" l="l"/>
            <a:pathLst>
              <a:path h="11601479" w="11601479">
                <a:moveTo>
                  <a:pt x="0" y="0"/>
                </a:moveTo>
                <a:lnTo>
                  <a:pt x="11601480" y="0"/>
                </a:lnTo>
                <a:lnTo>
                  <a:pt x="11601480" y="11601479"/>
                </a:lnTo>
                <a:lnTo>
                  <a:pt x="0" y="11601479"/>
                </a:lnTo>
                <a:lnTo>
                  <a:pt x="0" y="0"/>
                </a:lnTo>
                <a:close/>
              </a:path>
            </a:pathLst>
          </a:custGeom>
          <a:blipFill>
            <a:blip r:embed="rId8">
              <a:alphaModFix amt="89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7568222">
            <a:off x="13912776" y="-7131521"/>
            <a:ext cx="11601479" cy="11601479"/>
          </a:xfrm>
          <a:custGeom>
            <a:avLst/>
            <a:gdLst/>
            <a:ahLst/>
            <a:cxnLst/>
            <a:rect r="r" b="b" t="t" l="l"/>
            <a:pathLst>
              <a:path h="11601479" w="11601479">
                <a:moveTo>
                  <a:pt x="0" y="0"/>
                </a:moveTo>
                <a:lnTo>
                  <a:pt x="11601479" y="0"/>
                </a:lnTo>
                <a:lnTo>
                  <a:pt x="11601479" y="11601479"/>
                </a:lnTo>
                <a:lnTo>
                  <a:pt x="0" y="11601479"/>
                </a:lnTo>
                <a:lnTo>
                  <a:pt x="0" y="0"/>
                </a:lnTo>
                <a:close/>
              </a:path>
            </a:pathLst>
          </a:custGeom>
          <a:blipFill>
            <a:blip r:embed="rId8">
              <a:alphaModFix amt="89000"/>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287454" y="3104304"/>
            <a:ext cx="9602229" cy="2181218"/>
          </a:xfrm>
          <a:prstGeom prst="rect">
            <a:avLst/>
          </a:prstGeom>
        </p:spPr>
        <p:txBody>
          <a:bodyPr anchor="t" rtlCol="false" tIns="0" lIns="0" bIns="0" rIns="0">
            <a:spAutoFit/>
          </a:bodyPr>
          <a:lstStyle/>
          <a:p>
            <a:pPr algn="ctr">
              <a:lnSpc>
                <a:spcPts val="17878"/>
              </a:lnSpc>
            </a:pPr>
            <a:r>
              <a:rPr lang="en-US" sz="12770">
                <a:solidFill>
                  <a:srgbClr val="2D8BCF"/>
                </a:solidFill>
                <a:latin typeface="DM Serif Display"/>
                <a:ea typeface="DM Serif Display"/>
                <a:cs typeface="DM Serif Display"/>
                <a:sym typeface="DM Serif Display"/>
              </a:rPr>
              <a:t>THANK</a:t>
            </a:r>
          </a:p>
        </p:txBody>
      </p:sp>
      <p:sp>
        <p:nvSpPr>
          <p:cNvPr name="TextBox 9" id="9"/>
          <p:cNvSpPr txBox="true"/>
          <p:nvPr/>
        </p:nvSpPr>
        <p:spPr>
          <a:xfrm rot="0">
            <a:off x="3154901" y="4787190"/>
            <a:ext cx="11867335" cy="2181218"/>
          </a:xfrm>
          <a:prstGeom prst="rect">
            <a:avLst/>
          </a:prstGeom>
        </p:spPr>
        <p:txBody>
          <a:bodyPr anchor="t" rtlCol="false" tIns="0" lIns="0" bIns="0" rIns="0">
            <a:spAutoFit/>
          </a:bodyPr>
          <a:lstStyle/>
          <a:p>
            <a:pPr algn="ctr">
              <a:lnSpc>
                <a:spcPts val="17878"/>
              </a:lnSpc>
            </a:pPr>
            <a:r>
              <a:rPr lang="en-US" sz="12770">
                <a:solidFill>
                  <a:srgbClr val="88C4F6"/>
                </a:solidFill>
                <a:latin typeface="DM Serif Display"/>
                <a:ea typeface="DM Serif Display"/>
                <a:cs typeface="DM Serif Display"/>
                <a:sym typeface="DM Serif Display"/>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2541" y="-3227952"/>
            <a:ext cx="6478176" cy="647817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011152" y="8805414"/>
            <a:ext cx="5731912" cy="57319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630124" y="11136"/>
            <a:ext cx="4541278" cy="45412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26388"/>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126272" y="7380602"/>
            <a:ext cx="4018139" cy="40181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26388"/>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834043" y="-884003"/>
            <a:ext cx="2696272" cy="2389571"/>
          </a:xfrm>
          <a:custGeom>
            <a:avLst/>
            <a:gdLst/>
            <a:ahLst/>
            <a:cxnLst/>
            <a:rect r="r" b="b" t="t" l="l"/>
            <a:pathLst>
              <a:path h="2389571" w="2696272">
                <a:moveTo>
                  <a:pt x="0" y="0"/>
                </a:moveTo>
                <a:lnTo>
                  <a:pt x="2696272" y="0"/>
                </a:lnTo>
                <a:lnTo>
                  <a:pt x="2696272" y="2389571"/>
                </a:lnTo>
                <a:lnTo>
                  <a:pt x="0" y="2389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903990" y="9009170"/>
            <a:ext cx="2696272" cy="2389571"/>
          </a:xfrm>
          <a:custGeom>
            <a:avLst/>
            <a:gdLst/>
            <a:ahLst/>
            <a:cxnLst/>
            <a:rect r="r" b="b" t="t" l="l"/>
            <a:pathLst>
              <a:path h="2389571" w="2696272">
                <a:moveTo>
                  <a:pt x="0" y="0"/>
                </a:moveTo>
                <a:lnTo>
                  <a:pt x="2696272" y="0"/>
                </a:lnTo>
                <a:lnTo>
                  <a:pt x="2696272" y="2389571"/>
                </a:lnTo>
                <a:lnTo>
                  <a:pt x="0" y="2389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07359" y="533978"/>
            <a:ext cx="704983" cy="704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42939" y="3364523"/>
            <a:ext cx="2540759" cy="3702382"/>
          </a:xfrm>
          <a:custGeom>
            <a:avLst/>
            <a:gdLst/>
            <a:ahLst/>
            <a:cxnLst/>
            <a:rect r="r" b="b" t="t" l="l"/>
            <a:pathLst>
              <a:path h="3702382" w="2540759">
                <a:moveTo>
                  <a:pt x="0" y="0"/>
                </a:moveTo>
                <a:lnTo>
                  <a:pt x="2540760" y="0"/>
                </a:lnTo>
                <a:lnTo>
                  <a:pt x="2540760" y="3702382"/>
                </a:lnTo>
                <a:lnTo>
                  <a:pt x="0" y="3702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775212"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825101" y="7347208"/>
            <a:ext cx="976437" cy="97643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344676"/>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4557373" y="7347208"/>
            <a:ext cx="976437" cy="97643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5371A1"/>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7" id="27"/>
          <p:cNvSpPr/>
          <p:nvPr/>
        </p:nvSpPr>
        <p:spPr>
          <a:xfrm flipH="false" flipV="false" rot="0">
            <a:off x="6507484"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7289646" y="7347208"/>
            <a:ext cx="976437" cy="97643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849BBD"/>
              </a:solid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9239757"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2" id="32"/>
          <p:cNvGrpSpPr/>
          <p:nvPr/>
        </p:nvGrpSpPr>
        <p:grpSpPr>
          <a:xfrm rot="0">
            <a:off x="10021918" y="7347208"/>
            <a:ext cx="976437" cy="97643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486197"/>
              </a:solidFill>
              <a:prstDash val="solid"/>
              <a:miter/>
            </a:ln>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5" id="35"/>
          <p:cNvSpPr/>
          <p:nvPr/>
        </p:nvSpPr>
        <p:spPr>
          <a:xfrm flipH="false" flipV="false" rot="0">
            <a:off x="11972029"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6" id="36"/>
          <p:cNvGrpSpPr/>
          <p:nvPr/>
        </p:nvGrpSpPr>
        <p:grpSpPr>
          <a:xfrm rot="0">
            <a:off x="12754190" y="7347208"/>
            <a:ext cx="976437" cy="97643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CCD4E2"/>
              </a:solidFill>
              <a:prstDash val="solid"/>
              <a:miter/>
            </a:ln>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9" id="39"/>
          <p:cNvSpPr/>
          <p:nvPr/>
        </p:nvSpPr>
        <p:spPr>
          <a:xfrm flipH="false" flipV="false" rot="0">
            <a:off x="14704301" y="3364523"/>
            <a:ext cx="2540759" cy="3702382"/>
          </a:xfrm>
          <a:custGeom>
            <a:avLst/>
            <a:gdLst/>
            <a:ahLst/>
            <a:cxnLst/>
            <a:rect r="r" b="b" t="t" l="l"/>
            <a:pathLst>
              <a:path h="3702382" w="2540759">
                <a:moveTo>
                  <a:pt x="0" y="0"/>
                </a:moveTo>
                <a:lnTo>
                  <a:pt x="2540760" y="0"/>
                </a:lnTo>
                <a:lnTo>
                  <a:pt x="2540760" y="3702382"/>
                </a:lnTo>
                <a:lnTo>
                  <a:pt x="0" y="3702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0" id="40"/>
          <p:cNvGrpSpPr/>
          <p:nvPr/>
        </p:nvGrpSpPr>
        <p:grpSpPr>
          <a:xfrm rot="0">
            <a:off x="15486463" y="7347208"/>
            <a:ext cx="976437" cy="97643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CCD4E2"/>
              </a:solid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43" id="43"/>
          <p:cNvSpPr/>
          <p:nvPr/>
        </p:nvSpPr>
        <p:spPr>
          <a:xfrm flipH="false" flipV="false" rot="0">
            <a:off x="1685162" y="3619347"/>
            <a:ext cx="1118500" cy="795533"/>
          </a:xfrm>
          <a:custGeom>
            <a:avLst/>
            <a:gdLst/>
            <a:ahLst/>
            <a:cxnLst/>
            <a:rect r="r" b="b" t="t" l="l"/>
            <a:pathLst>
              <a:path h="795533" w="1118500">
                <a:moveTo>
                  <a:pt x="0" y="0"/>
                </a:moveTo>
                <a:lnTo>
                  <a:pt x="1118500" y="0"/>
                </a:lnTo>
                <a:lnTo>
                  <a:pt x="1118500" y="795533"/>
                </a:lnTo>
                <a:lnTo>
                  <a:pt x="0" y="7955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4" id="44"/>
          <p:cNvSpPr/>
          <p:nvPr/>
        </p:nvSpPr>
        <p:spPr>
          <a:xfrm flipH="false" flipV="false" rot="0">
            <a:off x="12708341" y="3529620"/>
            <a:ext cx="1125859" cy="935870"/>
          </a:xfrm>
          <a:custGeom>
            <a:avLst/>
            <a:gdLst/>
            <a:ahLst/>
            <a:cxnLst/>
            <a:rect r="r" b="b" t="t" l="l"/>
            <a:pathLst>
              <a:path h="935870" w="1125859">
                <a:moveTo>
                  <a:pt x="0" y="0"/>
                </a:moveTo>
                <a:lnTo>
                  <a:pt x="1125859" y="0"/>
                </a:lnTo>
                <a:lnTo>
                  <a:pt x="1125859" y="935870"/>
                </a:lnTo>
                <a:lnTo>
                  <a:pt x="0" y="9358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5" id="45"/>
          <p:cNvSpPr/>
          <p:nvPr/>
        </p:nvSpPr>
        <p:spPr>
          <a:xfrm flipH="false" flipV="false" rot="0">
            <a:off x="7317150" y="3644172"/>
            <a:ext cx="908241" cy="908241"/>
          </a:xfrm>
          <a:custGeom>
            <a:avLst/>
            <a:gdLst/>
            <a:ahLst/>
            <a:cxnLst/>
            <a:rect r="r" b="b" t="t" l="l"/>
            <a:pathLst>
              <a:path h="908241" w="908241">
                <a:moveTo>
                  <a:pt x="0" y="0"/>
                </a:moveTo>
                <a:lnTo>
                  <a:pt x="908242" y="0"/>
                </a:lnTo>
                <a:lnTo>
                  <a:pt x="908242" y="908242"/>
                </a:lnTo>
                <a:lnTo>
                  <a:pt x="0" y="9082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6" id="46"/>
          <p:cNvSpPr/>
          <p:nvPr/>
        </p:nvSpPr>
        <p:spPr>
          <a:xfrm flipH="false" flipV="false" rot="0">
            <a:off x="10078172" y="3578478"/>
            <a:ext cx="921653" cy="906571"/>
          </a:xfrm>
          <a:custGeom>
            <a:avLst/>
            <a:gdLst/>
            <a:ahLst/>
            <a:cxnLst/>
            <a:rect r="r" b="b" t="t" l="l"/>
            <a:pathLst>
              <a:path h="906571" w="921653">
                <a:moveTo>
                  <a:pt x="0" y="0"/>
                </a:moveTo>
                <a:lnTo>
                  <a:pt x="921653" y="0"/>
                </a:lnTo>
                <a:lnTo>
                  <a:pt x="921653" y="906571"/>
                </a:lnTo>
                <a:lnTo>
                  <a:pt x="0" y="9065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7" id="47"/>
          <p:cNvSpPr/>
          <p:nvPr/>
        </p:nvSpPr>
        <p:spPr>
          <a:xfrm flipH="false" flipV="false" rot="0">
            <a:off x="4652148" y="3578262"/>
            <a:ext cx="826636" cy="877703"/>
          </a:xfrm>
          <a:custGeom>
            <a:avLst/>
            <a:gdLst/>
            <a:ahLst/>
            <a:cxnLst/>
            <a:rect r="r" b="b" t="t" l="l"/>
            <a:pathLst>
              <a:path h="877703" w="826636">
                <a:moveTo>
                  <a:pt x="0" y="0"/>
                </a:moveTo>
                <a:lnTo>
                  <a:pt x="826636" y="0"/>
                </a:lnTo>
                <a:lnTo>
                  <a:pt x="826636" y="877703"/>
                </a:lnTo>
                <a:lnTo>
                  <a:pt x="0" y="87770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8" id="48"/>
          <p:cNvSpPr/>
          <p:nvPr/>
        </p:nvSpPr>
        <p:spPr>
          <a:xfrm flipH="false" flipV="false" rot="0">
            <a:off x="15486463" y="3660067"/>
            <a:ext cx="966767" cy="796264"/>
          </a:xfrm>
          <a:custGeom>
            <a:avLst/>
            <a:gdLst/>
            <a:ahLst/>
            <a:cxnLst/>
            <a:rect r="r" b="b" t="t" l="l"/>
            <a:pathLst>
              <a:path h="796264" w="966767">
                <a:moveTo>
                  <a:pt x="0" y="0"/>
                </a:moveTo>
                <a:lnTo>
                  <a:pt x="966766" y="0"/>
                </a:lnTo>
                <a:lnTo>
                  <a:pt x="966766" y="796264"/>
                </a:lnTo>
                <a:lnTo>
                  <a:pt x="0" y="79626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9" id="49"/>
          <p:cNvSpPr txBox="true"/>
          <p:nvPr/>
        </p:nvSpPr>
        <p:spPr>
          <a:xfrm rot="0">
            <a:off x="5043310" y="1631326"/>
            <a:ext cx="8201380" cy="881797"/>
          </a:xfrm>
          <a:prstGeom prst="rect">
            <a:avLst/>
          </a:prstGeom>
        </p:spPr>
        <p:txBody>
          <a:bodyPr anchor="t" rtlCol="false" tIns="0" lIns="0" bIns="0" rIns="0">
            <a:spAutoFit/>
          </a:bodyPr>
          <a:lstStyle/>
          <a:p>
            <a:pPr algn="ctr">
              <a:lnSpc>
                <a:spcPts val="6991"/>
              </a:lnSpc>
            </a:pPr>
            <a:r>
              <a:rPr lang="en-US" b="true" sz="5925">
                <a:solidFill>
                  <a:srgbClr val="000000"/>
                </a:solidFill>
                <a:latin typeface="Open Sauce Bold"/>
                <a:ea typeface="Open Sauce Bold"/>
                <a:cs typeface="Open Sauce Bold"/>
                <a:sym typeface="Open Sauce Bold"/>
              </a:rPr>
              <a:t>Our Team</a:t>
            </a:r>
          </a:p>
        </p:txBody>
      </p:sp>
      <p:sp>
        <p:nvSpPr>
          <p:cNvPr name="TextBox 50" id="50"/>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02</a:t>
            </a:r>
          </a:p>
        </p:txBody>
      </p:sp>
      <p:sp>
        <p:nvSpPr>
          <p:cNvPr name="TextBox 51" id="51"/>
          <p:cNvSpPr txBox="true"/>
          <p:nvPr/>
        </p:nvSpPr>
        <p:spPr>
          <a:xfrm rot="0">
            <a:off x="1585796" y="4719920"/>
            <a:ext cx="1512770" cy="723846"/>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Mohamed</a:t>
            </a:r>
          </a:p>
          <a:p>
            <a:pPr algn="ctr">
              <a:lnSpc>
                <a:spcPts val="2879"/>
              </a:lnSpc>
            </a:pPr>
            <a:r>
              <a:rPr lang="en-US" b="true" sz="2400">
                <a:solidFill>
                  <a:srgbClr val="FFFFFF"/>
                </a:solidFill>
                <a:latin typeface="Open Sauce Bold"/>
                <a:ea typeface="Open Sauce Bold"/>
                <a:cs typeface="Open Sauce Bold"/>
                <a:sym typeface="Open Sauce Bold"/>
              </a:rPr>
              <a:t>Ashraf</a:t>
            </a:r>
          </a:p>
        </p:txBody>
      </p:sp>
      <p:sp>
        <p:nvSpPr>
          <p:cNvPr name="TextBox 52" id="52"/>
          <p:cNvSpPr txBox="true"/>
          <p:nvPr/>
        </p:nvSpPr>
        <p:spPr>
          <a:xfrm rot="0">
            <a:off x="1773617" y="5595812"/>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26" tooltip="https://mohamed0810.github.io/My_portfolio/"/>
              </a:rPr>
              <a:t>View Profile</a:t>
            </a:r>
          </a:p>
        </p:txBody>
      </p:sp>
      <p:sp>
        <p:nvSpPr>
          <p:cNvPr name="TextBox 53" id="53"/>
          <p:cNvSpPr txBox="true"/>
          <p:nvPr/>
        </p:nvSpPr>
        <p:spPr>
          <a:xfrm rot="0">
            <a:off x="4498049" y="4719920"/>
            <a:ext cx="1152809" cy="723846"/>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Mariam</a:t>
            </a:r>
          </a:p>
          <a:p>
            <a:pPr algn="ctr">
              <a:lnSpc>
                <a:spcPts val="2879"/>
              </a:lnSpc>
            </a:pPr>
            <a:r>
              <a:rPr lang="en-US" b="true" sz="2400">
                <a:solidFill>
                  <a:srgbClr val="FFFFFF"/>
                </a:solidFill>
                <a:latin typeface="Open Sauce Bold"/>
                <a:ea typeface="Open Sauce Bold"/>
                <a:cs typeface="Open Sauce Bold"/>
                <a:sym typeface="Open Sauce Bold"/>
              </a:rPr>
              <a:t>Abdalla</a:t>
            </a:r>
          </a:p>
        </p:txBody>
      </p:sp>
      <p:sp>
        <p:nvSpPr>
          <p:cNvPr name="TextBox 54" id="54"/>
          <p:cNvSpPr txBox="true"/>
          <p:nvPr/>
        </p:nvSpPr>
        <p:spPr>
          <a:xfrm rot="0">
            <a:off x="4505889" y="5595812"/>
            <a:ext cx="1066218" cy="257162"/>
          </a:xfrm>
          <a:prstGeom prst="rect">
            <a:avLst/>
          </a:prstGeom>
        </p:spPr>
        <p:txBody>
          <a:bodyPr anchor="t" rtlCol="false" tIns="0" lIns="0" bIns="0" rIns="0">
            <a:spAutoFit/>
          </a:bodyPr>
          <a:lstStyle/>
          <a:p>
            <a:pPr algn="ctr">
              <a:lnSpc>
                <a:spcPts val="2249"/>
              </a:lnSpc>
            </a:pPr>
            <a:r>
              <a:rPr lang="en-US" sz="1499">
                <a:solidFill>
                  <a:srgbClr val="FFFFFF"/>
                </a:solidFill>
                <a:latin typeface="Comic Sans"/>
                <a:ea typeface="Comic Sans"/>
                <a:cs typeface="Comic Sans"/>
                <a:sym typeface="Comic Sans"/>
                <a:hlinkClick r:id="rId27" tooltip="https://elara-vance-data-analyst-apvrgbv.gamma.site"/>
              </a:rPr>
              <a:t>View Profile</a:t>
            </a:r>
          </a:p>
        </p:txBody>
      </p:sp>
      <p:sp>
        <p:nvSpPr>
          <p:cNvPr name="TextBox 55" id="55"/>
          <p:cNvSpPr txBox="true"/>
          <p:nvPr/>
        </p:nvSpPr>
        <p:spPr>
          <a:xfrm rot="0">
            <a:off x="7328176" y="4719920"/>
            <a:ext cx="957100"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Shahd</a:t>
            </a:r>
          </a:p>
          <a:p>
            <a:pPr algn="ctr">
              <a:lnSpc>
                <a:spcPts val="2879"/>
              </a:lnSpc>
            </a:pPr>
            <a:r>
              <a:rPr lang="en-US" b="true" sz="2400">
                <a:solidFill>
                  <a:srgbClr val="FFFFFF"/>
                </a:solidFill>
                <a:latin typeface="Open Sauce Bold"/>
                <a:ea typeface="Open Sauce Bold"/>
                <a:cs typeface="Open Sauce Bold"/>
                <a:sym typeface="Open Sauce Bold"/>
              </a:rPr>
              <a:t>Rafat</a:t>
            </a:r>
          </a:p>
        </p:txBody>
      </p:sp>
      <p:sp>
        <p:nvSpPr>
          <p:cNvPr name="TextBox 56" id="56"/>
          <p:cNvSpPr txBox="true"/>
          <p:nvPr/>
        </p:nvSpPr>
        <p:spPr>
          <a:xfrm rot="0">
            <a:off x="7238162" y="5595812"/>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28" tooltip="https://preview--data-dataanalyst-shahd.lovable.app"/>
              </a:rPr>
              <a:t>View Profile</a:t>
            </a:r>
          </a:p>
        </p:txBody>
      </p:sp>
      <p:sp>
        <p:nvSpPr>
          <p:cNvPr name="TextBox 57" id="57"/>
          <p:cNvSpPr txBox="true"/>
          <p:nvPr/>
        </p:nvSpPr>
        <p:spPr>
          <a:xfrm rot="0">
            <a:off x="9983193" y="4719920"/>
            <a:ext cx="1111611"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Nayera</a:t>
            </a:r>
          </a:p>
          <a:p>
            <a:pPr algn="ctr">
              <a:lnSpc>
                <a:spcPts val="2879"/>
              </a:lnSpc>
            </a:pPr>
            <a:r>
              <a:rPr lang="en-US" b="true" sz="2400">
                <a:solidFill>
                  <a:srgbClr val="FFFFFF"/>
                </a:solidFill>
                <a:latin typeface="Open Sauce Bold"/>
                <a:ea typeface="Open Sauce Bold"/>
                <a:cs typeface="Open Sauce Bold"/>
                <a:sym typeface="Open Sauce Bold"/>
              </a:rPr>
              <a:t>Elnems</a:t>
            </a:r>
          </a:p>
        </p:txBody>
      </p:sp>
      <p:sp>
        <p:nvSpPr>
          <p:cNvPr name="TextBox 58" id="58"/>
          <p:cNvSpPr txBox="true"/>
          <p:nvPr/>
        </p:nvSpPr>
        <p:spPr>
          <a:xfrm rot="0">
            <a:off x="9960794" y="5595812"/>
            <a:ext cx="1085498" cy="257162"/>
          </a:xfrm>
          <a:prstGeom prst="rect">
            <a:avLst/>
          </a:prstGeom>
        </p:spPr>
        <p:txBody>
          <a:bodyPr anchor="t" rtlCol="false" tIns="0" lIns="0" bIns="0" rIns="0">
            <a:spAutoFit/>
          </a:bodyPr>
          <a:lstStyle/>
          <a:p>
            <a:pPr algn="ctr">
              <a:lnSpc>
                <a:spcPts val="2249"/>
              </a:lnSpc>
            </a:pPr>
            <a:r>
              <a:rPr lang="en-US" sz="1499">
                <a:solidFill>
                  <a:srgbClr val="FFFFFF"/>
                </a:solidFill>
                <a:latin typeface="Canva Sans"/>
                <a:ea typeface="Canva Sans"/>
                <a:cs typeface="Canva Sans"/>
                <a:sym typeface="Canva Sans"/>
              </a:rPr>
              <a:t>View Profile</a:t>
            </a:r>
          </a:p>
        </p:txBody>
      </p:sp>
      <p:sp>
        <p:nvSpPr>
          <p:cNvPr name="TextBox 59" id="59"/>
          <p:cNvSpPr txBox="true"/>
          <p:nvPr/>
        </p:nvSpPr>
        <p:spPr>
          <a:xfrm rot="0">
            <a:off x="12514885" y="4719920"/>
            <a:ext cx="1512770"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Wesal</a:t>
            </a:r>
          </a:p>
          <a:p>
            <a:pPr algn="ctr">
              <a:lnSpc>
                <a:spcPts val="2879"/>
              </a:lnSpc>
            </a:pPr>
            <a:r>
              <a:rPr lang="en-US" b="true" sz="2400">
                <a:solidFill>
                  <a:srgbClr val="FFFFFF"/>
                </a:solidFill>
                <a:latin typeface="Open Sauce Bold"/>
                <a:ea typeface="Open Sauce Bold"/>
                <a:cs typeface="Open Sauce Bold"/>
                <a:sym typeface="Open Sauce Bold"/>
              </a:rPr>
              <a:t>Mohamed</a:t>
            </a:r>
          </a:p>
        </p:txBody>
      </p:sp>
      <p:sp>
        <p:nvSpPr>
          <p:cNvPr name="TextBox 60" id="60"/>
          <p:cNvSpPr txBox="true"/>
          <p:nvPr/>
        </p:nvSpPr>
        <p:spPr>
          <a:xfrm rot="0">
            <a:off x="12702707" y="5595812"/>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29" tooltip="https://wesalstory.my.canva.site/portfolio-website"/>
              </a:rPr>
              <a:t>View Profile</a:t>
            </a:r>
          </a:p>
        </p:txBody>
      </p:sp>
      <p:sp>
        <p:nvSpPr>
          <p:cNvPr name="TextBox 61" id="61"/>
          <p:cNvSpPr txBox="true"/>
          <p:nvPr/>
        </p:nvSpPr>
        <p:spPr>
          <a:xfrm rot="0">
            <a:off x="15440398" y="4719920"/>
            <a:ext cx="1126291"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Sohaila</a:t>
            </a:r>
          </a:p>
          <a:p>
            <a:pPr algn="ctr">
              <a:lnSpc>
                <a:spcPts val="2879"/>
              </a:lnSpc>
            </a:pPr>
            <a:r>
              <a:rPr lang="en-US" b="true" sz="2400">
                <a:solidFill>
                  <a:srgbClr val="FFFFFF"/>
                </a:solidFill>
                <a:latin typeface="Open Sauce Bold"/>
                <a:ea typeface="Open Sauce Bold"/>
                <a:cs typeface="Open Sauce Bold"/>
                <a:sym typeface="Open Sauce Bold"/>
              </a:rPr>
              <a:t>Salama</a:t>
            </a:r>
          </a:p>
        </p:txBody>
      </p:sp>
      <p:sp>
        <p:nvSpPr>
          <p:cNvPr name="TextBox 62" id="62"/>
          <p:cNvSpPr txBox="true"/>
          <p:nvPr/>
        </p:nvSpPr>
        <p:spPr>
          <a:xfrm rot="0">
            <a:off x="15434979" y="5595799"/>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30" tooltip="https://sohailasalama.lovable.app"/>
              </a:rPr>
              <a:t>View Profile</a:t>
            </a:r>
          </a:p>
        </p:txBody>
      </p:sp>
      <p:sp>
        <p:nvSpPr>
          <p:cNvPr name="TextBox 63" id="63"/>
          <p:cNvSpPr txBox="true"/>
          <p:nvPr/>
        </p:nvSpPr>
        <p:spPr>
          <a:xfrm rot="0">
            <a:off x="2055765"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01</a:t>
            </a:r>
          </a:p>
        </p:txBody>
      </p:sp>
      <p:sp>
        <p:nvSpPr>
          <p:cNvPr name="TextBox 64" id="64"/>
          <p:cNvSpPr txBox="true"/>
          <p:nvPr/>
        </p:nvSpPr>
        <p:spPr>
          <a:xfrm rot="0">
            <a:off x="4788038"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02</a:t>
            </a:r>
          </a:p>
        </p:txBody>
      </p:sp>
      <p:sp>
        <p:nvSpPr>
          <p:cNvPr name="TextBox 65" id="65"/>
          <p:cNvSpPr txBox="true"/>
          <p:nvPr/>
        </p:nvSpPr>
        <p:spPr>
          <a:xfrm rot="0">
            <a:off x="7520310"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03</a:t>
            </a:r>
          </a:p>
        </p:txBody>
      </p:sp>
      <p:sp>
        <p:nvSpPr>
          <p:cNvPr name="TextBox 66" id="66"/>
          <p:cNvSpPr txBox="true"/>
          <p:nvPr/>
        </p:nvSpPr>
        <p:spPr>
          <a:xfrm rot="0">
            <a:off x="10252582"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04</a:t>
            </a:r>
          </a:p>
        </p:txBody>
      </p:sp>
      <p:sp>
        <p:nvSpPr>
          <p:cNvPr name="TextBox 67" id="67"/>
          <p:cNvSpPr txBox="true"/>
          <p:nvPr/>
        </p:nvSpPr>
        <p:spPr>
          <a:xfrm rot="0">
            <a:off x="12984855"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05</a:t>
            </a:r>
          </a:p>
        </p:txBody>
      </p:sp>
      <p:sp>
        <p:nvSpPr>
          <p:cNvPr name="TextBox 68" id="68"/>
          <p:cNvSpPr txBox="true"/>
          <p:nvPr/>
        </p:nvSpPr>
        <p:spPr>
          <a:xfrm rot="0">
            <a:off x="15717127"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296026" y="-4864817"/>
            <a:ext cx="7350438" cy="14572909"/>
            <a:chOff x="0" y="0"/>
            <a:chExt cx="1935918" cy="3838132"/>
          </a:xfrm>
        </p:grpSpPr>
        <p:sp>
          <p:nvSpPr>
            <p:cNvPr name="Freeform 3" id="3"/>
            <p:cNvSpPr/>
            <p:nvPr/>
          </p:nvSpPr>
          <p:spPr>
            <a:xfrm flipH="false" flipV="false" rot="0">
              <a:off x="0" y="0"/>
              <a:ext cx="1935918" cy="3838132"/>
            </a:xfrm>
            <a:custGeom>
              <a:avLst/>
              <a:gdLst/>
              <a:ahLst/>
              <a:cxnLst/>
              <a:rect r="r" b="b" t="t" l="l"/>
              <a:pathLst>
                <a:path h="3838132" w="1935918">
                  <a:moveTo>
                    <a:pt x="0" y="0"/>
                  </a:moveTo>
                  <a:lnTo>
                    <a:pt x="1935918" y="0"/>
                  </a:lnTo>
                  <a:lnTo>
                    <a:pt x="1935918" y="3838132"/>
                  </a:lnTo>
                  <a:lnTo>
                    <a:pt x="0" y="3838132"/>
                  </a:lnTo>
                  <a:close/>
                </a:path>
              </a:pathLst>
            </a:custGeom>
            <a:solidFill>
              <a:srgbClr val="0B4068"/>
            </a:solidFill>
          </p:spPr>
        </p:sp>
        <p:sp>
          <p:nvSpPr>
            <p:cNvPr name="TextBox 4" id="4"/>
            <p:cNvSpPr txBox="true"/>
            <p:nvPr/>
          </p:nvSpPr>
          <p:spPr>
            <a:xfrm>
              <a:off x="0" y="-38100"/>
              <a:ext cx="1935918" cy="38762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752566"/>
            <a:ext cx="8777653" cy="87776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alpha val="0"/>
              </a:srgbClr>
            </a:solidFill>
            <a:ln w="19050" cap="sq">
              <a:solidFill>
                <a:srgbClr val="649FC4"/>
              </a:solidFill>
              <a:prstDash val="solid"/>
              <a:miter/>
            </a:ln>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700000">
            <a:off x="16592913" y="7577316"/>
            <a:ext cx="2506294" cy="4539277"/>
            <a:chOff x="0" y="0"/>
            <a:chExt cx="660094" cy="1195530"/>
          </a:xfrm>
        </p:grpSpPr>
        <p:sp>
          <p:nvSpPr>
            <p:cNvPr name="Freeform 9" id="9"/>
            <p:cNvSpPr/>
            <p:nvPr/>
          </p:nvSpPr>
          <p:spPr>
            <a:xfrm flipH="false" flipV="false" rot="0">
              <a:off x="0" y="0"/>
              <a:ext cx="660094" cy="1195530"/>
            </a:xfrm>
            <a:custGeom>
              <a:avLst/>
              <a:gdLst/>
              <a:ahLst/>
              <a:cxnLst/>
              <a:rect r="r" b="b" t="t" l="l"/>
              <a:pathLst>
                <a:path h="1195530" w="660094">
                  <a:moveTo>
                    <a:pt x="0" y="0"/>
                  </a:moveTo>
                  <a:lnTo>
                    <a:pt x="660094" y="0"/>
                  </a:lnTo>
                  <a:lnTo>
                    <a:pt x="660094" y="1195530"/>
                  </a:lnTo>
                  <a:lnTo>
                    <a:pt x="0" y="1195530"/>
                  </a:lnTo>
                  <a:close/>
                </a:path>
              </a:pathLst>
            </a:custGeom>
            <a:solidFill>
              <a:srgbClr val="0B4068"/>
            </a:solidFill>
          </p:spPr>
        </p:sp>
        <p:sp>
          <p:nvSpPr>
            <p:cNvPr name="TextBox 10" id="10"/>
            <p:cNvSpPr txBox="true"/>
            <p:nvPr/>
          </p:nvSpPr>
          <p:spPr>
            <a:xfrm>
              <a:off x="0" y="-38100"/>
              <a:ext cx="660094" cy="123363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04834" y="1028700"/>
            <a:ext cx="8229600" cy="82296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5046" t="0" r="-25046" b="0"/>
              </a:stretch>
            </a:blipFill>
          </p:spPr>
        </p:sp>
      </p:grpSp>
      <p:grpSp>
        <p:nvGrpSpPr>
          <p:cNvPr name="Group 13" id="13"/>
          <p:cNvGrpSpPr/>
          <p:nvPr/>
        </p:nvGrpSpPr>
        <p:grpSpPr>
          <a:xfrm rot="0">
            <a:off x="8381923" y="-1152512"/>
            <a:ext cx="2305023" cy="2305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5" id="15"/>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768898" y="9258300"/>
            <a:ext cx="2305023" cy="23050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855303" y="6542455"/>
            <a:ext cx="2696272" cy="2389571"/>
          </a:xfrm>
          <a:custGeom>
            <a:avLst/>
            <a:gdLst/>
            <a:ahLst/>
            <a:cxnLst/>
            <a:rect r="r" b="b" t="t" l="l"/>
            <a:pathLst>
              <a:path h="2389571" w="2696272">
                <a:moveTo>
                  <a:pt x="0" y="0"/>
                </a:moveTo>
                <a:lnTo>
                  <a:pt x="2696271" y="0"/>
                </a:lnTo>
                <a:lnTo>
                  <a:pt x="2696271" y="2389571"/>
                </a:lnTo>
                <a:lnTo>
                  <a:pt x="0" y="23895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7007359" y="533978"/>
            <a:ext cx="704983" cy="7049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343218" y="2127904"/>
            <a:ext cx="5368495" cy="1767650"/>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Uk Train Rides Dataset</a:t>
            </a:r>
          </a:p>
        </p:txBody>
      </p:sp>
      <p:sp>
        <p:nvSpPr>
          <p:cNvPr name="TextBox 24" id="24"/>
          <p:cNvSpPr txBox="true"/>
          <p:nvPr/>
        </p:nvSpPr>
        <p:spPr>
          <a:xfrm rot="0">
            <a:off x="11133008" y="8098042"/>
            <a:ext cx="1894458" cy="300327"/>
          </a:xfrm>
          <a:prstGeom prst="rect">
            <a:avLst/>
          </a:prstGeom>
        </p:spPr>
        <p:txBody>
          <a:bodyPr anchor="t" rtlCol="false" tIns="0" lIns="0" bIns="0" rIns="0">
            <a:spAutoFit/>
          </a:bodyPr>
          <a:lstStyle/>
          <a:p>
            <a:pPr algn="ctr">
              <a:lnSpc>
                <a:spcPts val="2340"/>
              </a:lnSpc>
            </a:pPr>
            <a:r>
              <a:rPr lang="en-US" b="true" sz="1983">
                <a:solidFill>
                  <a:srgbClr val="FFFFFF"/>
                </a:solidFill>
                <a:latin typeface="Open Sauce Bold"/>
                <a:ea typeface="Open Sauce Bold"/>
                <a:cs typeface="Open Sauce Bold"/>
                <a:sym typeface="Open Sauce Bold"/>
              </a:rPr>
              <a:t>Learn More</a:t>
            </a:r>
          </a:p>
        </p:txBody>
      </p:sp>
      <p:sp>
        <p:nvSpPr>
          <p:cNvPr name="TextBox 25" id="25"/>
          <p:cNvSpPr txBox="true"/>
          <p:nvPr/>
        </p:nvSpPr>
        <p:spPr>
          <a:xfrm rot="0">
            <a:off x="10343218" y="6638415"/>
            <a:ext cx="7176787" cy="2073910"/>
          </a:xfrm>
          <a:prstGeom prst="rect">
            <a:avLst/>
          </a:prstGeom>
        </p:spPr>
        <p:txBody>
          <a:bodyPr anchor="t" rtlCol="false" tIns="0" lIns="0" bIns="0" rIns="0">
            <a:spAutoFit/>
          </a:bodyPr>
          <a:lstStyle/>
          <a:p>
            <a:pPr algn="l">
              <a:lnSpc>
                <a:spcPts val="3320"/>
              </a:lnSpc>
            </a:pPr>
            <a:r>
              <a:rPr lang="en-US" sz="2000">
                <a:solidFill>
                  <a:srgbClr val="000000"/>
                </a:solidFill>
                <a:latin typeface="Canva Sans"/>
                <a:ea typeface="Canva Sans"/>
                <a:cs typeface="Canva Sans"/>
                <a:sym typeface="Canva Sans"/>
              </a:rPr>
              <a:t>The dataset was acquired from the </a:t>
            </a:r>
            <a:r>
              <a:rPr lang="en-US" b="true" sz="2000">
                <a:solidFill>
                  <a:srgbClr val="000000"/>
                </a:solidFill>
                <a:latin typeface="Canva Sans Bold"/>
                <a:ea typeface="Canva Sans Bold"/>
                <a:cs typeface="Canva Sans Bold"/>
                <a:sym typeface="Canva Sans Bold"/>
              </a:rPr>
              <a:t>Ministry of Communications and Information Technology</a:t>
            </a:r>
            <a:r>
              <a:rPr lang="en-US" sz="2000">
                <a:solidFill>
                  <a:srgbClr val="000000"/>
                </a:solidFill>
                <a:latin typeface="Canva Sans"/>
                <a:ea typeface="Canva Sans"/>
                <a:cs typeface="Canva Sans"/>
                <a:sym typeface="Canva Sans"/>
              </a:rPr>
              <a:t>, ensuring its authenticity and reliability. The data is stored in </a:t>
            </a:r>
            <a:r>
              <a:rPr lang="en-US" b="true" sz="2000">
                <a:solidFill>
                  <a:srgbClr val="000000"/>
                </a:solidFill>
                <a:latin typeface="Canva Sans Bold"/>
                <a:ea typeface="Canva Sans Bold"/>
                <a:cs typeface="Canva Sans Bold"/>
                <a:sym typeface="Canva Sans Bold"/>
              </a:rPr>
              <a:t>Excel format (.xlsx)</a:t>
            </a:r>
            <a:r>
              <a:rPr lang="en-US" sz="2000">
                <a:solidFill>
                  <a:srgbClr val="000000"/>
                </a:solidFill>
                <a:latin typeface="Canva Sans"/>
                <a:ea typeface="Canva Sans"/>
                <a:cs typeface="Canva Sans"/>
                <a:sym typeface="Canva Sans"/>
              </a:rPr>
              <a:t>, making it easy to handle and analyze with common data analysis tools.</a:t>
            </a:r>
          </a:p>
        </p:txBody>
      </p:sp>
      <p:sp>
        <p:nvSpPr>
          <p:cNvPr name="TextBox 26" id="26"/>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03</a:t>
            </a:r>
          </a:p>
        </p:txBody>
      </p:sp>
      <p:sp>
        <p:nvSpPr>
          <p:cNvPr name="TextBox 27" id="27"/>
          <p:cNvSpPr txBox="true"/>
          <p:nvPr/>
        </p:nvSpPr>
        <p:spPr>
          <a:xfrm rot="0">
            <a:off x="10361740" y="3999419"/>
            <a:ext cx="2665725" cy="349277"/>
          </a:xfrm>
          <a:prstGeom prst="rect">
            <a:avLst/>
          </a:prstGeom>
        </p:spPr>
        <p:txBody>
          <a:bodyPr anchor="t" rtlCol="false" tIns="0" lIns="0" bIns="0" rIns="0">
            <a:spAutoFit/>
          </a:bodyPr>
          <a:lstStyle/>
          <a:p>
            <a:pPr algn="l" marL="0" indent="0" lvl="0">
              <a:lnSpc>
                <a:spcPts val="2800"/>
              </a:lnSpc>
              <a:spcBef>
                <a:spcPct val="0"/>
              </a:spcBef>
            </a:pPr>
            <a:r>
              <a:rPr lang="en-US" b="true" sz="2000" strike="noStrike" u="none">
                <a:solidFill>
                  <a:srgbClr val="1DA0D6"/>
                </a:solidFill>
                <a:latin typeface="Canva Sans Bold"/>
                <a:ea typeface="Canva Sans Bold"/>
                <a:cs typeface="Canva Sans Bold"/>
                <a:sym typeface="Canva Sans Bold"/>
              </a:rPr>
              <a:t>About :</a:t>
            </a:r>
          </a:p>
        </p:txBody>
      </p:sp>
      <p:sp>
        <p:nvSpPr>
          <p:cNvPr name="TextBox 28" id="28"/>
          <p:cNvSpPr txBox="true"/>
          <p:nvPr/>
        </p:nvSpPr>
        <p:spPr>
          <a:xfrm rot="0">
            <a:off x="10361740" y="6203284"/>
            <a:ext cx="3393210" cy="349277"/>
          </a:xfrm>
          <a:prstGeom prst="rect">
            <a:avLst/>
          </a:prstGeom>
        </p:spPr>
        <p:txBody>
          <a:bodyPr anchor="t" rtlCol="false" tIns="0" lIns="0" bIns="0" rIns="0">
            <a:spAutoFit/>
          </a:bodyPr>
          <a:lstStyle/>
          <a:p>
            <a:pPr algn="l">
              <a:lnSpc>
                <a:spcPts val="2800"/>
              </a:lnSpc>
              <a:spcBef>
                <a:spcPct val="0"/>
              </a:spcBef>
            </a:pPr>
            <a:r>
              <a:rPr lang="en-US" b="true" sz="2000">
                <a:solidFill>
                  <a:srgbClr val="1DA0D6"/>
                </a:solidFill>
                <a:latin typeface="Canva Sans Bold"/>
                <a:ea typeface="Canva Sans Bold"/>
                <a:cs typeface="Canva Sans Bold"/>
                <a:sym typeface="Canva Sans Bold"/>
              </a:rPr>
              <a:t>Data Source and format :</a:t>
            </a:r>
          </a:p>
        </p:txBody>
      </p:sp>
      <p:sp>
        <p:nvSpPr>
          <p:cNvPr name="TextBox 29" id="29"/>
          <p:cNvSpPr txBox="true"/>
          <p:nvPr/>
        </p:nvSpPr>
        <p:spPr>
          <a:xfrm rot="0">
            <a:off x="10343218" y="4347854"/>
            <a:ext cx="7176787" cy="1654810"/>
          </a:xfrm>
          <a:prstGeom prst="rect">
            <a:avLst/>
          </a:prstGeom>
        </p:spPr>
        <p:txBody>
          <a:bodyPr anchor="t" rtlCol="false" tIns="0" lIns="0" bIns="0" rIns="0">
            <a:spAutoFit/>
          </a:bodyPr>
          <a:lstStyle/>
          <a:p>
            <a:pPr algn="l">
              <a:lnSpc>
                <a:spcPts val="3320"/>
              </a:lnSpc>
            </a:pPr>
            <a:r>
              <a:rPr lang="en-US" sz="2000">
                <a:solidFill>
                  <a:srgbClr val="000000"/>
                </a:solidFill>
                <a:latin typeface="Canva Sans"/>
                <a:ea typeface="Canva Sans"/>
                <a:cs typeface="Canva Sans"/>
                <a:sym typeface="Canva Sans"/>
              </a:rPr>
              <a:t>Th</a:t>
            </a:r>
            <a:r>
              <a:rPr lang="en-US" sz="2000">
                <a:solidFill>
                  <a:srgbClr val="000000"/>
                </a:solidFill>
                <a:latin typeface="Canva Sans"/>
                <a:ea typeface="Canva Sans"/>
                <a:cs typeface="Canva Sans"/>
                <a:sym typeface="Canva Sans"/>
              </a:rPr>
              <a:t>e UK Trains dataset contains information related to train operations and services within the United Kingdom. It provides structured data that can be used for analysis of train schedules, routes, and performance patterns.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647" y="6990728"/>
            <a:ext cx="9446602" cy="94466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7055" y="6293354"/>
            <a:ext cx="2305023" cy="23050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7007359" y="533978"/>
            <a:ext cx="704983" cy="70498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7" id="1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14188" y="6179865"/>
            <a:ext cx="3048000" cy="1524000"/>
            <a:chOff x="0" y="0"/>
            <a:chExt cx="802765" cy="401383"/>
          </a:xfrm>
        </p:grpSpPr>
        <p:sp>
          <p:nvSpPr>
            <p:cNvPr name="Freeform 19" id="19"/>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D3E1EE"/>
            </a:solidFill>
          </p:spPr>
        </p:sp>
        <p:sp>
          <p:nvSpPr>
            <p:cNvPr name="TextBox 20" id="20"/>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21" id="21"/>
          <p:cNvGrpSpPr/>
          <p:nvPr/>
        </p:nvGrpSpPr>
        <p:grpSpPr>
          <a:xfrm rot="-2700000">
            <a:off x="4122261" y="6829820"/>
            <a:ext cx="400050" cy="800100"/>
            <a:chOff x="0" y="0"/>
            <a:chExt cx="203200" cy="406400"/>
          </a:xfrm>
        </p:grpSpPr>
        <p:sp>
          <p:nvSpPr>
            <p:cNvPr name="Freeform 22" id="22"/>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23" id="23"/>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24" id="24"/>
          <p:cNvGrpSpPr/>
          <p:nvPr/>
        </p:nvGrpSpPr>
        <p:grpSpPr>
          <a:xfrm rot="0">
            <a:off x="3897969" y="5567199"/>
            <a:ext cx="3048000" cy="1524000"/>
            <a:chOff x="0" y="0"/>
            <a:chExt cx="802765" cy="401383"/>
          </a:xfrm>
        </p:grpSpPr>
        <p:sp>
          <p:nvSpPr>
            <p:cNvPr name="Freeform 25" id="25"/>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C0CDDF"/>
            </a:solidFill>
          </p:spPr>
        </p:sp>
        <p:sp>
          <p:nvSpPr>
            <p:cNvPr name="TextBox 26" id="26"/>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27" id="27"/>
          <p:cNvGrpSpPr/>
          <p:nvPr/>
        </p:nvGrpSpPr>
        <p:grpSpPr>
          <a:xfrm rot="-2700000">
            <a:off x="6604222" y="6266832"/>
            <a:ext cx="400050" cy="800100"/>
            <a:chOff x="0" y="0"/>
            <a:chExt cx="203200" cy="406400"/>
          </a:xfrm>
        </p:grpSpPr>
        <p:sp>
          <p:nvSpPr>
            <p:cNvPr name="Freeform 28" id="28"/>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29" id="29"/>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30" id="30"/>
          <p:cNvGrpSpPr/>
          <p:nvPr/>
        </p:nvGrpSpPr>
        <p:grpSpPr>
          <a:xfrm rot="0">
            <a:off x="6379930" y="5004210"/>
            <a:ext cx="3048000" cy="1524000"/>
            <a:chOff x="0" y="0"/>
            <a:chExt cx="802765" cy="401383"/>
          </a:xfrm>
        </p:grpSpPr>
        <p:sp>
          <p:nvSpPr>
            <p:cNvPr name="Freeform 31" id="31"/>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6882B4"/>
            </a:solidFill>
          </p:spPr>
        </p:sp>
        <p:sp>
          <p:nvSpPr>
            <p:cNvPr name="TextBox 32" id="32"/>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33" id="33"/>
          <p:cNvGrpSpPr/>
          <p:nvPr/>
        </p:nvGrpSpPr>
        <p:grpSpPr>
          <a:xfrm rot="-2700000">
            <a:off x="9086182" y="5703843"/>
            <a:ext cx="400050" cy="800100"/>
            <a:chOff x="0" y="0"/>
            <a:chExt cx="203200" cy="406400"/>
          </a:xfrm>
        </p:grpSpPr>
        <p:sp>
          <p:nvSpPr>
            <p:cNvPr name="Freeform 34" id="34"/>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35" id="35"/>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36" id="36"/>
          <p:cNvGrpSpPr/>
          <p:nvPr/>
        </p:nvGrpSpPr>
        <p:grpSpPr>
          <a:xfrm rot="0">
            <a:off x="8861890" y="4441222"/>
            <a:ext cx="3048000" cy="1524000"/>
            <a:chOff x="0" y="0"/>
            <a:chExt cx="802765" cy="401383"/>
          </a:xfrm>
        </p:grpSpPr>
        <p:sp>
          <p:nvSpPr>
            <p:cNvPr name="Freeform 37" id="37"/>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2F3E7A">
                <a:alpha val="96863"/>
              </a:srgbClr>
            </a:solidFill>
          </p:spPr>
        </p:sp>
        <p:sp>
          <p:nvSpPr>
            <p:cNvPr name="TextBox 38" id="38"/>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39" id="39"/>
          <p:cNvGrpSpPr/>
          <p:nvPr/>
        </p:nvGrpSpPr>
        <p:grpSpPr>
          <a:xfrm rot="-2700000">
            <a:off x="11568143" y="5140855"/>
            <a:ext cx="400050" cy="800100"/>
            <a:chOff x="0" y="0"/>
            <a:chExt cx="203200" cy="406400"/>
          </a:xfrm>
        </p:grpSpPr>
        <p:sp>
          <p:nvSpPr>
            <p:cNvPr name="Freeform 40" id="40"/>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41" id="41"/>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42" id="42"/>
          <p:cNvGrpSpPr/>
          <p:nvPr/>
        </p:nvGrpSpPr>
        <p:grpSpPr>
          <a:xfrm rot="0">
            <a:off x="11343851" y="3878234"/>
            <a:ext cx="3048000" cy="1524000"/>
            <a:chOff x="0" y="0"/>
            <a:chExt cx="802765" cy="401383"/>
          </a:xfrm>
        </p:grpSpPr>
        <p:sp>
          <p:nvSpPr>
            <p:cNvPr name="Freeform 43" id="43"/>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252C5B">
                <a:alpha val="95686"/>
              </a:srgbClr>
            </a:solidFill>
          </p:spPr>
        </p:sp>
        <p:sp>
          <p:nvSpPr>
            <p:cNvPr name="TextBox 44" id="44"/>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45" id="45"/>
          <p:cNvGrpSpPr/>
          <p:nvPr/>
        </p:nvGrpSpPr>
        <p:grpSpPr>
          <a:xfrm rot="-2700000">
            <a:off x="14050104" y="4577867"/>
            <a:ext cx="400050" cy="800100"/>
            <a:chOff x="0" y="0"/>
            <a:chExt cx="203200" cy="406400"/>
          </a:xfrm>
        </p:grpSpPr>
        <p:sp>
          <p:nvSpPr>
            <p:cNvPr name="Freeform 46" id="46"/>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47" id="47"/>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48" id="48"/>
          <p:cNvGrpSpPr/>
          <p:nvPr/>
        </p:nvGrpSpPr>
        <p:grpSpPr>
          <a:xfrm rot="0">
            <a:off x="13825812" y="3315245"/>
            <a:ext cx="3048000" cy="1524000"/>
            <a:chOff x="0" y="0"/>
            <a:chExt cx="802765" cy="401383"/>
          </a:xfrm>
        </p:grpSpPr>
        <p:sp>
          <p:nvSpPr>
            <p:cNvPr name="Freeform 49" id="49"/>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242249">
                <a:alpha val="98824"/>
              </a:srgbClr>
            </a:solidFill>
          </p:spPr>
        </p:sp>
        <p:sp>
          <p:nvSpPr>
            <p:cNvPr name="TextBox 50" id="50"/>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sp>
        <p:nvSpPr>
          <p:cNvPr name="Freeform 51" id="51"/>
          <p:cNvSpPr/>
          <p:nvPr/>
        </p:nvSpPr>
        <p:spPr>
          <a:xfrm flipH="false" flipV="false" rot="0">
            <a:off x="2308455" y="6523477"/>
            <a:ext cx="1246614" cy="819649"/>
          </a:xfrm>
          <a:custGeom>
            <a:avLst/>
            <a:gdLst/>
            <a:ahLst/>
            <a:cxnLst/>
            <a:rect r="r" b="b" t="t" l="l"/>
            <a:pathLst>
              <a:path h="819649" w="1246614">
                <a:moveTo>
                  <a:pt x="0" y="0"/>
                </a:moveTo>
                <a:lnTo>
                  <a:pt x="1246614" y="0"/>
                </a:lnTo>
                <a:lnTo>
                  <a:pt x="1246614" y="819648"/>
                </a:lnTo>
                <a:lnTo>
                  <a:pt x="0" y="819648"/>
                </a:lnTo>
                <a:lnTo>
                  <a:pt x="0" y="0"/>
                </a:lnTo>
                <a:close/>
              </a:path>
            </a:pathLst>
          </a:custGeom>
          <a:blipFill>
            <a:blip r:embed="rId4"/>
            <a:stretch>
              <a:fillRect l="0" t="0" r="0" b="0"/>
            </a:stretch>
          </a:blipFill>
        </p:spPr>
      </p:sp>
      <p:pic>
        <p:nvPicPr>
          <p:cNvPr name="Picture 52" id="52"/>
          <p:cNvPicPr>
            <a:picLocks noChangeAspect="true"/>
          </p:cNvPicPr>
          <p:nvPr/>
        </p:nvPicPr>
        <p:blipFill>
          <a:blip r:embed="rId5"/>
          <a:srcRect l="0" t="0" r="0" b="0"/>
          <a:stretch>
            <a:fillRect/>
          </a:stretch>
        </p:blipFill>
        <p:spPr>
          <a:xfrm flipH="false" flipV="false" rot="0">
            <a:off x="14576581" y="3576424"/>
            <a:ext cx="1787203" cy="1072322"/>
          </a:xfrm>
          <a:prstGeom prst="rect">
            <a:avLst/>
          </a:prstGeom>
        </p:spPr>
      </p:pic>
      <p:sp>
        <p:nvSpPr>
          <p:cNvPr name="Freeform 53" id="53"/>
          <p:cNvSpPr/>
          <p:nvPr/>
        </p:nvSpPr>
        <p:spPr>
          <a:xfrm flipH="false" flipV="false" rot="0">
            <a:off x="7228564" y="5143500"/>
            <a:ext cx="1267900" cy="1179147"/>
          </a:xfrm>
          <a:custGeom>
            <a:avLst/>
            <a:gdLst/>
            <a:ahLst/>
            <a:cxnLst/>
            <a:rect r="r" b="b" t="t" l="l"/>
            <a:pathLst>
              <a:path h="1179147" w="1267900">
                <a:moveTo>
                  <a:pt x="0" y="0"/>
                </a:moveTo>
                <a:lnTo>
                  <a:pt x="1267900" y="0"/>
                </a:lnTo>
                <a:lnTo>
                  <a:pt x="1267900" y="1179147"/>
                </a:lnTo>
                <a:lnTo>
                  <a:pt x="0" y="1179147"/>
                </a:lnTo>
                <a:lnTo>
                  <a:pt x="0" y="0"/>
                </a:lnTo>
                <a:close/>
              </a:path>
            </a:pathLst>
          </a:custGeom>
          <a:blipFill>
            <a:blip r:embed="rId6"/>
            <a:stretch>
              <a:fillRect l="0" t="0" r="0" b="0"/>
            </a:stretch>
          </a:blipFill>
        </p:spPr>
      </p:sp>
      <p:sp>
        <p:nvSpPr>
          <p:cNvPr name="Freeform 54" id="54"/>
          <p:cNvSpPr/>
          <p:nvPr/>
        </p:nvSpPr>
        <p:spPr>
          <a:xfrm flipH="false" flipV="false" rot="0">
            <a:off x="9756664" y="4604885"/>
            <a:ext cx="1258452" cy="1196673"/>
          </a:xfrm>
          <a:custGeom>
            <a:avLst/>
            <a:gdLst/>
            <a:ahLst/>
            <a:cxnLst/>
            <a:rect r="r" b="b" t="t" l="l"/>
            <a:pathLst>
              <a:path h="1196673" w="1258452">
                <a:moveTo>
                  <a:pt x="0" y="0"/>
                </a:moveTo>
                <a:lnTo>
                  <a:pt x="1258452" y="0"/>
                </a:lnTo>
                <a:lnTo>
                  <a:pt x="1258452" y="1196674"/>
                </a:lnTo>
                <a:lnTo>
                  <a:pt x="0" y="11966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5" id="55"/>
          <p:cNvSpPr/>
          <p:nvPr/>
        </p:nvSpPr>
        <p:spPr>
          <a:xfrm flipH="false" flipV="false" rot="0">
            <a:off x="12405362" y="4176748"/>
            <a:ext cx="924979" cy="909948"/>
          </a:xfrm>
          <a:custGeom>
            <a:avLst/>
            <a:gdLst/>
            <a:ahLst/>
            <a:cxnLst/>
            <a:rect r="r" b="b" t="t" l="l"/>
            <a:pathLst>
              <a:path h="909948" w="924979">
                <a:moveTo>
                  <a:pt x="0" y="0"/>
                </a:moveTo>
                <a:lnTo>
                  <a:pt x="924978" y="0"/>
                </a:lnTo>
                <a:lnTo>
                  <a:pt x="924978" y="909948"/>
                </a:lnTo>
                <a:lnTo>
                  <a:pt x="0" y="909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6" id="56"/>
          <p:cNvSpPr/>
          <p:nvPr/>
        </p:nvSpPr>
        <p:spPr>
          <a:xfrm flipH="false" flipV="false" rot="0">
            <a:off x="1709252" y="1099682"/>
            <a:ext cx="845200" cy="733211"/>
          </a:xfrm>
          <a:custGeom>
            <a:avLst/>
            <a:gdLst/>
            <a:ahLst/>
            <a:cxnLst/>
            <a:rect r="r" b="b" t="t" l="l"/>
            <a:pathLst>
              <a:path h="733211" w="845200">
                <a:moveTo>
                  <a:pt x="0" y="0"/>
                </a:moveTo>
                <a:lnTo>
                  <a:pt x="845200" y="0"/>
                </a:lnTo>
                <a:lnTo>
                  <a:pt x="845200" y="733211"/>
                </a:lnTo>
                <a:lnTo>
                  <a:pt x="0" y="733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7" id="57"/>
          <p:cNvSpPr/>
          <p:nvPr/>
        </p:nvSpPr>
        <p:spPr>
          <a:xfrm flipH="false" flipV="false" rot="0">
            <a:off x="4895774" y="5774722"/>
            <a:ext cx="1050571" cy="1050571"/>
          </a:xfrm>
          <a:custGeom>
            <a:avLst/>
            <a:gdLst/>
            <a:ahLst/>
            <a:cxnLst/>
            <a:rect r="r" b="b" t="t" l="l"/>
            <a:pathLst>
              <a:path h="1050571" w="1050571">
                <a:moveTo>
                  <a:pt x="0" y="0"/>
                </a:moveTo>
                <a:lnTo>
                  <a:pt x="1050570" y="0"/>
                </a:lnTo>
                <a:lnTo>
                  <a:pt x="1050570" y="1050571"/>
                </a:lnTo>
                <a:lnTo>
                  <a:pt x="0" y="1050571"/>
                </a:lnTo>
                <a:lnTo>
                  <a:pt x="0" y="0"/>
                </a:lnTo>
                <a:close/>
              </a:path>
            </a:pathLst>
          </a:custGeom>
          <a:blipFill>
            <a:blip r:embed="rId13"/>
            <a:stretch>
              <a:fillRect l="0" t="0" r="0" b="0"/>
            </a:stretch>
          </a:blipFill>
          <a:ln cap="sq">
            <a:noFill/>
            <a:prstDash val="solid"/>
            <a:miter/>
          </a:ln>
        </p:spPr>
      </p:sp>
      <p:sp>
        <p:nvSpPr>
          <p:cNvPr name="TextBox 58" id="58"/>
          <p:cNvSpPr txBox="true"/>
          <p:nvPr/>
        </p:nvSpPr>
        <p:spPr>
          <a:xfrm rot="0">
            <a:off x="2689022" y="1034900"/>
            <a:ext cx="10731293" cy="881824"/>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Project Overview</a:t>
            </a:r>
          </a:p>
        </p:txBody>
      </p:sp>
      <p:sp>
        <p:nvSpPr>
          <p:cNvPr name="TextBox 59" id="59"/>
          <p:cNvSpPr txBox="true"/>
          <p:nvPr/>
        </p:nvSpPr>
        <p:spPr>
          <a:xfrm rot="0">
            <a:off x="17200029" y="714466"/>
            <a:ext cx="319642"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04</a:t>
            </a:r>
          </a:p>
        </p:txBody>
      </p:sp>
      <p:sp>
        <p:nvSpPr>
          <p:cNvPr name="TextBox 60" id="60"/>
          <p:cNvSpPr txBox="true"/>
          <p:nvPr/>
        </p:nvSpPr>
        <p:spPr>
          <a:xfrm rot="0">
            <a:off x="1605326" y="7966566"/>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C4CDDD"/>
                </a:solidFill>
                <a:latin typeface="Canva Sans Bold"/>
                <a:ea typeface="Canva Sans Bold"/>
                <a:cs typeface="Canva Sans Bold"/>
                <a:sym typeface="Canva Sans Bold"/>
              </a:rPr>
              <a:t>Data Preprocessing</a:t>
            </a:r>
          </a:p>
        </p:txBody>
      </p:sp>
      <p:sp>
        <p:nvSpPr>
          <p:cNvPr name="TextBox 61" id="61"/>
          <p:cNvSpPr txBox="true"/>
          <p:nvPr/>
        </p:nvSpPr>
        <p:spPr>
          <a:xfrm rot="0">
            <a:off x="4184822" y="7407766"/>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C4CDDD"/>
                </a:solidFill>
                <a:latin typeface="Canva Sans Bold"/>
                <a:ea typeface="Canva Sans Bold"/>
                <a:cs typeface="Canva Sans Bold"/>
                <a:sym typeface="Canva Sans Bold"/>
              </a:rPr>
              <a:t>Data Modeling</a:t>
            </a:r>
          </a:p>
        </p:txBody>
      </p:sp>
      <p:sp>
        <p:nvSpPr>
          <p:cNvPr name="TextBox 62" id="62"/>
          <p:cNvSpPr txBox="true"/>
          <p:nvPr/>
        </p:nvSpPr>
        <p:spPr>
          <a:xfrm rot="0">
            <a:off x="6590117" y="6974826"/>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7182B0"/>
                </a:solidFill>
                <a:latin typeface="Canva Sans Bold"/>
                <a:ea typeface="Canva Sans Bold"/>
                <a:cs typeface="Canva Sans Bold"/>
                <a:sym typeface="Canva Sans Bold"/>
              </a:rPr>
              <a:t>DAX</a:t>
            </a:r>
          </a:p>
        </p:txBody>
      </p:sp>
      <p:sp>
        <p:nvSpPr>
          <p:cNvPr name="TextBox 63" id="63"/>
          <p:cNvSpPr txBox="true"/>
          <p:nvPr/>
        </p:nvSpPr>
        <p:spPr>
          <a:xfrm rot="0">
            <a:off x="9144000" y="6456303"/>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384178"/>
                </a:solidFill>
                <a:latin typeface="Canva Sans Bold"/>
                <a:ea typeface="Canva Sans Bold"/>
                <a:cs typeface="Canva Sans Bold"/>
                <a:sym typeface="Canva Sans Bold"/>
              </a:rPr>
              <a:t>Visual Sample</a:t>
            </a:r>
          </a:p>
        </p:txBody>
      </p:sp>
      <p:sp>
        <p:nvSpPr>
          <p:cNvPr name="TextBox 64" id="64"/>
          <p:cNvSpPr txBox="true"/>
          <p:nvPr/>
        </p:nvSpPr>
        <p:spPr>
          <a:xfrm rot="0">
            <a:off x="11584403" y="5830615"/>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292E5A"/>
                </a:solidFill>
                <a:latin typeface="Canva Sans Bold"/>
                <a:ea typeface="Canva Sans Bold"/>
                <a:cs typeface="Canva Sans Bold"/>
                <a:sym typeface="Canva Sans Bold"/>
              </a:rPr>
              <a:t>Report</a:t>
            </a:r>
          </a:p>
        </p:txBody>
      </p:sp>
      <p:sp>
        <p:nvSpPr>
          <p:cNvPr name="TextBox 65" id="65"/>
          <p:cNvSpPr txBox="true"/>
          <p:nvPr/>
        </p:nvSpPr>
        <p:spPr>
          <a:xfrm rot="0">
            <a:off x="14107010" y="5217922"/>
            <a:ext cx="2665725" cy="349277"/>
          </a:xfrm>
          <a:prstGeom prst="rect">
            <a:avLst/>
          </a:prstGeom>
        </p:spPr>
        <p:txBody>
          <a:bodyPr anchor="t" rtlCol="false" tIns="0" lIns="0" bIns="0" rIns="0">
            <a:spAutoFit/>
          </a:bodyPr>
          <a:lstStyle/>
          <a:p>
            <a:pPr algn="ctr">
              <a:lnSpc>
                <a:spcPts val="2800"/>
              </a:lnSpc>
              <a:spcBef>
                <a:spcPct val="0"/>
              </a:spcBef>
            </a:pPr>
            <a:r>
              <a:rPr lang="en-US" b="true" sz="2000">
                <a:solidFill>
                  <a:srgbClr val="282648"/>
                </a:solidFill>
                <a:latin typeface="Canva Sans Bold"/>
                <a:ea typeface="Canva Sans Bold"/>
                <a:cs typeface="Canva Sans Bold"/>
                <a:sym typeface="Canva Sans Bold"/>
              </a:rPr>
              <a:t>Dashboard</a:t>
            </a:r>
          </a:p>
        </p:txBody>
      </p:sp>
      <p:sp>
        <p:nvSpPr>
          <p:cNvPr name="TextBox 66" id="66"/>
          <p:cNvSpPr txBox="true"/>
          <p:nvPr/>
        </p:nvSpPr>
        <p:spPr>
          <a:xfrm rot="0">
            <a:off x="1414188" y="5085954"/>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D7E1ED"/>
                </a:solidFill>
                <a:latin typeface="Canva Sans"/>
                <a:ea typeface="Canva Sans"/>
                <a:cs typeface="Canva Sans"/>
                <a:sym typeface="Canva Sans"/>
              </a:rPr>
              <a:t>01</a:t>
            </a:r>
          </a:p>
        </p:txBody>
      </p:sp>
      <p:sp>
        <p:nvSpPr>
          <p:cNvPr name="TextBox 67" id="67"/>
          <p:cNvSpPr txBox="true"/>
          <p:nvPr/>
        </p:nvSpPr>
        <p:spPr>
          <a:xfrm rot="0">
            <a:off x="3899365" y="4479322"/>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C4CDDD"/>
                </a:solidFill>
                <a:latin typeface="Canva Sans"/>
                <a:ea typeface="Canva Sans"/>
                <a:cs typeface="Canva Sans"/>
                <a:sym typeface="Canva Sans"/>
              </a:rPr>
              <a:t>02</a:t>
            </a:r>
          </a:p>
        </p:txBody>
      </p:sp>
      <p:sp>
        <p:nvSpPr>
          <p:cNvPr name="TextBox 68" id="68"/>
          <p:cNvSpPr txBox="true"/>
          <p:nvPr/>
        </p:nvSpPr>
        <p:spPr>
          <a:xfrm rot="0">
            <a:off x="6379020" y="3907822"/>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7182B0"/>
                </a:solidFill>
                <a:latin typeface="Canva Sans"/>
                <a:ea typeface="Canva Sans"/>
                <a:cs typeface="Canva Sans"/>
                <a:sym typeface="Canva Sans"/>
              </a:rPr>
              <a:t>03</a:t>
            </a:r>
          </a:p>
        </p:txBody>
      </p:sp>
      <p:sp>
        <p:nvSpPr>
          <p:cNvPr name="TextBox 69" id="69"/>
          <p:cNvSpPr txBox="true"/>
          <p:nvPr/>
        </p:nvSpPr>
        <p:spPr>
          <a:xfrm rot="0">
            <a:off x="8869719" y="3353345"/>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384178"/>
                </a:solidFill>
                <a:latin typeface="Canva Sans"/>
                <a:ea typeface="Canva Sans"/>
                <a:cs typeface="Canva Sans"/>
                <a:sym typeface="Canva Sans"/>
              </a:rPr>
              <a:t>04</a:t>
            </a:r>
          </a:p>
        </p:txBody>
      </p:sp>
      <p:sp>
        <p:nvSpPr>
          <p:cNvPr name="TextBox 70" id="70"/>
          <p:cNvSpPr txBox="true"/>
          <p:nvPr/>
        </p:nvSpPr>
        <p:spPr>
          <a:xfrm rot="0">
            <a:off x="11354896" y="2781845"/>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292E5A"/>
                </a:solidFill>
                <a:latin typeface="Canva Sans"/>
                <a:ea typeface="Canva Sans"/>
                <a:cs typeface="Canva Sans"/>
                <a:sym typeface="Canva Sans"/>
              </a:rPr>
              <a:t>05</a:t>
            </a:r>
          </a:p>
        </p:txBody>
      </p:sp>
      <p:sp>
        <p:nvSpPr>
          <p:cNvPr name="TextBox 71" id="71"/>
          <p:cNvSpPr txBox="true"/>
          <p:nvPr/>
        </p:nvSpPr>
        <p:spPr>
          <a:xfrm rot="0">
            <a:off x="13840073" y="2219870"/>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262446"/>
                </a:solidFill>
                <a:latin typeface="Canva Sans"/>
                <a:ea typeface="Canva Sans"/>
                <a:cs typeface="Canva Sans"/>
                <a:sym typeface="Canva Sans"/>
              </a:rPr>
              <a:t>06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647" y="6990728"/>
            <a:ext cx="9446602" cy="94466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7055" y="6293354"/>
            <a:ext cx="2305023" cy="23050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759942" y="8421316"/>
            <a:ext cx="2696272" cy="2389571"/>
          </a:xfrm>
          <a:custGeom>
            <a:avLst/>
            <a:gdLst/>
            <a:ahLst/>
            <a:cxnLst/>
            <a:rect r="r" b="b" t="t" l="l"/>
            <a:pathLst>
              <a:path h="2389571" w="2696272">
                <a:moveTo>
                  <a:pt x="2696271" y="0"/>
                </a:moveTo>
                <a:lnTo>
                  <a:pt x="0" y="0"/>
                </a:lnTo>
                <a:lnTo>
                  <a:pt x="0" y="2389571"/>
                </a:lnTo>
                <a:lnTo>
                  <a:pt x="2696271" y="2389571"/>
                </a:lnTo>
                <a:lnTo>
                  <a:pt x="26962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07359" y="533978"/>
            <a:ext cx="704983" cy="704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548031" y="1068202"/>
            <a:ext cx="938687" cy="617187"/>
          </a:xfrm>
          <a:custGeom>
            <a:avLst/>
            <a:gdLst/>
            <a:ahLst/>
            <a:cxnLst/>
            <a:rect r="r" b="b" t="t" l="l"/>
            <a:pathLst>
              <a:path h="617187" w="938687">
                <a:moveTo>
                  <a:pt x="0" y="0"/>
                </a:moveTo>
                <a:lnTo>
                  <a:pt x="938687" y="0"/>
                </a:lnTo>
                <a:lnTo>
                  <a:pt x="938687" y="617187"/>
                </a:lnTo>
                <a:lnTo>
                  <a:pt x="0" y="617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4614301" y="3214018"/>
            <a:ext cx="1647683" cy="1600459"/>
          </a:xfrm>
          <a:custGeom>
            <a:avLst/>
            <a:gdLst/>
            <a:ahLst/>
            <a:cxnLst/>
            <a:rect r="r" b="b" t="t" l="l"/>
            <a:pathLst>
              <a:path h="1600459" w="1647683">
                <a:moveTo>
                  <a:pt x="1647682" y="0"/>
                </a:moveTo>
                <a:lnTo>
                  <a:pt x="0" y="0"/>
                </a:lnTo>
                <a:lnTo>
                  <a:pt x="0" y="1600459"/>
                </a:lnTo>
                <a:lnTo>
                  <a:pt x="1647682" y="1600459"/>
                </a:lnTo>
                <a:lnTo>
                  <a:pt x="1647682" y="0"/>
                </a:lnTo>
                <a:close/>
              </a:path>
            </a:pathLst>
          </a:custGeom>
          <a:blipFill>
            <a:blip r:embed="rId6">
              <a:extLst>
                <a:ext uri="{96DAC541-7B7A-43D3-8B79-37D633B846F1}">
                  <asvg:svgBlip xmlns:asvg="http://schemas.microsoft.com/office/drawing/2016/SVG/main" r:embed="rId7"/>
                </a:ext>
              </a:extLst>
            </a:blip>
            <a:stretch>
              <a:fillRect l="0" t="0" r="-94267" b="0"/>
            </a:stretch>
          </a:blipFill>
        </p:spPr>
      </p:sp>
      <p:sp>
        <p:nvSpPr>
          <p:cNvPr name="Freeform 21" id="21"/>
          <p:cNvSpPr/>
          <p:nvPr/>
        </p:nvSpPr>
        <p:spPr>
          <a:xfrm flipH="true" flipV="false" rot="0">
            <a:off x="10163234" y="3214018"/>
            <a:ext cx="1647683" cy="1600459"/>
          </a:xfrm>
          <a:custGeom>
            <a:avLst/>
            <a:gdLst/>
            <a:ahLst/>
            <a:cxnLst/>
            <a:rect r="r" b="b" t="t" l="l"/>
            <a:pathLst>
              <a:path h="1600459" w="1647683">
                <a:moveTo>
                  <a:pt x="1647683" y="0"/>
                </a:moveTo>
                <a:lnTo>
                  <a:pt x="0" y="0"/>
                </a:lnTo>
                <a:lnTo>
                  <a:pt x="0" y="1600459"/>
                </a:lnTo>
                <a:lnTo>
                  <a:pt x="1647683" y="1600459"/>
                </a:lnTo>
                <a:lnTo>
                  <a:pt x="1647683" y="0"/>
                </a:lnTo>
                <a:close/>
              </a:path>
            </a:pathLst>
          </a:custGeom>
          <a:blipFill>
            <a:blip r:embed="rId8">
              <a:extLst>
                <a:ext uri="{96DAC541-7B7A-43D3-8B79-37D633B846F1}">
                  <asvg:svgBlip xmlns:asvg="http://schemas.microsoft.com/office/drawing/2016/SVG/main" r:embed="rId9"/>
                </a:ext>
              </a:extLst>
            </a:blip>
            <a:stretch>
              <a:fillRect l="0" t="0" r="-94267" b="0"/>
            </a:stretch>
          </a:blipFill>
          <a:ln cap="sq">
            <a:noFill/>
            <a:prstDash val="solid"/>
            <a:miter/>
          </a:ln>
        </p:spPr>
      </p:sp>
      <p:grpSp>
        <p:nvGrpSpPr>
          <p:cNvPr name="Group 22" id="22"/>
          <p:cNvGrpSpPr/>
          <p:nvPr/>
        </p:nvGrpSpPr>
        <p:grpSpPr>
          <a:xfrm rot="0">
            <a:off x="1284550" y="3753768"/>
            <a:ext cx="3339276" cy="1060709"/>
            <a:chOff x="0" y="0"/>
            <a:chExt cx="879480" cy="279364"/>
          </a:xfrm>
        </p:grpSpPr>
        <p:sp>
          <p:nvSpPr>
            <p:cNvPr name="Freeform 23" id="23"/>
            <p:cNvSpPr/>
            <p:nvPr/>
          </p:nvSpPr>
          <p:spPr>
            <a:xfrm flipH="false" flipV="false" rot="0">
              <a:off x="0" y="0"/>
              <a:ext cx="879480" cy="279364"/>
            </a:xfrm>
            <a:custGeom>
              <a:avLst/>
              <a:gdLst/>
              <a:ahLst/>
              <a:cxnLst/>
              <a:rect r="r" b="b" t="t" l="l"/>
              <a:pathLst>
                <a:path h="279364" w="879480">
                  <a:moveTo>
                    <a:pt x="0" y="0"/>
                  </a:moveTo>
                  <a:lnTo>
                    <a:pt x="879480" y="0"/>
                  </a:lnTo>
                  <a:lnTo>
                    <a:pt x="879480" y="279364"/>
                  </a:lnTo>
                  <a:lnTo>
                    <a:pt x="0" y="279364"/>
                  </a:lnTo>
                  <a:close/>
                </a:path>
              </a:pathLst>
            </a:custGeom>
            <a:solidFill>
              <a:srgbClr val="11468C"/>
            </a:solidFill>
          </p:spPr>
        </p:sp>
        <p:sp>
          <p:nvSpPr>
            <p:cNvPr name="TextBox 24" id="24"/>
            <p:cNvSpPr txBox="true"/>
            <p:nvPr/>
          </p:nvSpPr>
          <p:spPr>
            <a:xfrm>
              <a:off x="0" y="-38100"/>
              <a:ext cx="879480" cy="317464"/>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833483" y="3753768"/>
            <a:ext cx="3339276" cy="1060709"/>
            <a:chOff x="0" y="0"/>
            <a:chExt cx="879480" cy="279364"/>
          </a:xfrm>
        </p:grpSpPr>
        <p:sp>
          <p:nvSpPr>
            <p:cNvPr name="Freeform 26" id="26"/>
            <p:cNvSpPr/>
            <p:nvPr/>
          </p:nvSpPr>
          <p:spPr>
            <a:xfrm flipH="false" flipV="false" rot="0">
              <a:off x="0" y="0"/>
              <a:ext cx="879480" cy="279364"/>
            </a:xfrm>
            <a:custGeom>
              <a:avLst/>
              <a:gdLst/>
              <a:ahLst/>
              <a:cxnLst/>
              <a:rect r="r" b="b" t="t" l="l"/>
              <a:pathLst>
                <a:path h="279364" w="879480">
                  <a:moveTo>
                    <a:pt x="0" y="0"/>
                  </a:moveTo>
                  <a:lnTo>
                    <a:pt x="879480" y="0"/>
                  </a:lnTo>
                  <a:lnTo>
                    <a:pt x="879480" y="279364"/>
                  </a:lnTo>
                  <a:lnTo>
                    <a:pt x="0" y="279364"/>
                  </a:lnTo>
                  <a:close/>
                </a:path>
              </a:pathLst>
            </a:custGeom>
            <a:solidFill>
              <a:srgbClr val="1D8BC9"/>
            </a:solidFill>
          </p:spPr>
        </p:sp>
        <p:sp>
          <p:nvSpPr>
            <p:cNvPr name="TextBox 27" id="27"/>
            <p:cNvSpPr txBox="true"/>
            <p:nvPr/>
          </p:nvSpPr>
          <p:spPr>
            <a:xfrm>
              <a:off x="0" y="-38100"/>
              <a:ext cx="879480" cy="317464"/>
            </a:xfrm>
            <a:prstGeom prst="rect">
              <a:avLst/>
            </a:prstGeom>
          </p:spPr>
          <p:txBody>
            <a:bodyPr anchor="ctr" rtlCol="false" tIns="50800" lIns="50800" bIns="50800" rIns="50800"/>
            <a:lstStyle/>
            <a:p>
              <a:pPr algn="ctr">
                <a:lnSpc>
                  <a:spcPts val="3359"/>
                </a:lnSpc>
              </a:pPr>
            </a:p>
          </p:txBody>
        </p:sp>
      </p:grpSp>
      <p:sp>
        <p:nvSpPr>
          <p:cNvPr name="Freeform 28" id="28"/>
          <p:cNvSpPr/>
          <p:nvPr/>
        </p:nvSpPr>
        <p:spPr>
          <a:xfrm flipH="true" flipV="false" rot="0">
            <a:off x="15712168" y="3214018"/>
            <a:ext cx="1647683" cy="1600459"/>
          </a:xfrm>
          <a:custGeom>
            <a:avLst/>
            <a:gdLst/>
            <a:ahLst/>
            <a:cxnLst/>
            <a:rect r="r" b="b" t="t" l="l"/>
            <a:pathLst>
              <a:path h="1600459" w="1647683">
                <a:moveTo>
                  <a:pt x="1647682" y="0"/>
                </a:moveTo>
                <a:lnTo>
                  <a:pt x="0" y="0"/>
                </a:lnTo>
                <a:lnTo>
                  <a:pt x="0" y="1600459"/>
                </a:lnTo>
                <a:lnTo>
                  <a:pt x="1647682" y="1600459"/>
                </a:lnTo>
                <a:lnTo>
                  <a:pt x="1647682" y="0"/>
                </a:lnTo>
                <a:close/>
              </a:path>
            </a:pathLst>
          </a:custGeom>
          <a:blipFill>
            <a:blip r:embed="rId10">
              <a:extLst>
                <a:ext uri="{96DAC541-7B7A-43D3-8B79-37D633B846F1}">
                  <asvg:svgBlip xmlns:asvg="http://schemas.microsoft.com/office/drawing/2016/SVG/main" r:embed="rId11"/>
                </a:ext>
              </a:extLst>
            </a:blip>
            <a:stretch>
              <a:fillRect l="0" t="0" r="-94267" b="0"/>
            </a:stretch>
          </a:blipFill>
          <a:ln cap="sq">
            <a:noFill/>
            <a:prstDash val="solid"/>
            <a:miter/>
          </a:ln>
        </p:spPr>
      </p:sp>
      <p:grpSp>
        <p:nvGrpSpPr>
          <p:cNvPr name="Group 29" id="29"/>
          <p:cNvGrpSpPr/>
          <p:nvPr/>
        </p:nvGrpSpPr>
        <p:grpSpPr>
          <a:xfrm rot="0">
            <a:off x="12382417" y="3753768"/>
            <a:ext cx="3339276" cy="1060709"/>
            <a:chOff x="0" y="0"/>
            <a:chExt cx="879480" cy="279364"/>
          </a:xfrm>
        </p:grpSpPr>
        <p:sp>
          <p:nvSpPr>
            <p:cNvPr name="Freeform 30" id="30"/>
            <p:cNvSpPr/>
            <p:nvPr/>
          </p:nvSpPr>
          <p:spPr>
            <a:xfrm flipH="false" flipV="false" rot="0">
              <a:off x="0" y="0"/>
              <a:ext cx="879480" cy="279364"/>
            </a:xfrm>
            <a:custGeom>
              <a:avLst/>
              <a:gdLst/>
              <a:ahLst/>
              <a:cxnLst/>
              <a:rect r="r" b="b" t="t" l="l"/>
              <a:pathLst>
                <a:path h="279364" w="879480">
                  <a:moveTo>
                    <a:pt x="0" y="0"/>
                  </a:moveTo>
                  <a:lnTo>
                    <a:pt x="879480" y="0"/>
                  </a:lnTo>
                  <a:lnTo>
                    <a:pt x="879480" y="279364"/>
                  </a:lnTo>
                  <a:lnTo>
                    <a:pt x="0" y="279364"/>
                  </a:lnTo>
                  <a:close/>
                </a:path>
              </a:pathLst>
            </a:custGeom>
            <a:solidFill>
              <a:srgbClr val="D7E1ED"/>
            </a:solidFill>
          </p:spPr>
        </p:sp>
        <p:sp>
          <p:nvSpPr>
            <p:cNvPr name="TextBox 31" id="31"/>
            <p:cNvSpPr txBox="true"/>
            <p:nvPr/>
          </p:nvSpPr>
          <p:spPr>
            <a:xfrm>
              <a:off x="0" y="-38100"/>
              <a:ext cx="879480" cy="317464"/>
            </a:xfrm>
            <a:prstGeom prst="rect">
              <a:avLst/>
            </a:prstGeom>
          </p:spPr>
          <p:txBody>
            <a:bodyPr anchor="ctr" rtlCol="false" tIns="50800" lIns="50800" bIns="50800" rIns="50800"/>
            <a:lstStyle/>
            <a:p>
              <a:pPr algn="ctr">
                <a:lnSpc>
                  <a:spcPts val="3359"/>
                </a:lnSpc>
              </a:pPr>
            </a:p>
          </p:txBody>
        </p:sp>
      </p:grpSp>
      <p:sp>
        <p:nvSpPr>
          <p:cNvPr name="Freeform 32" id="32"/>
          <p:cNvSpPr/>
          <p:nvPr/>
        </p:nvSpPr>
        <p:spPr>
          <a:xfrm flipH="false" flipV="false" rot="0">
            <a:off x="10744259" y="3605358"/>
            <a:ext cx="721737" cy="643248"/>
          </a:xfrm>
          <a:custGeom>
            <a:avLst/>
            <a:gdLst/>
            <a:ahLst/>
            <a:cxnLst/>
            <a:rect r="r" b="b" t="t" l="l"/>
            <a:pathLst>
              <a:path h="643248" w="721737">
                <a:moveTo>
                  <a:pt x="0" y="0"/>
                </a:moveTo>
                <a:lnTo>
                  <a:pt x="721737" y="0"/>
                </a:lnTo>
                <a:lnTo>
                  <a:pt x="721737" y="643248"/>
                </a:lnTo>
                <a:lnTo>
                  <a:pt x="0" y="6432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45568" y="3422422"/>
            <a:ext cx="891892" cy="880743"/>
          </a:xfrm>
          <a:custGeom>
            <a:avLst/>
            <a:gdLst/>
            <a:ahLst/>
            <a:cxnLst/>
            <a:rect r="r" b="b" t="t" l="l"/>
            <a:pathLst>
              <a:path h="880743" w="891892">
                <a:moveTo>
                  <a:pt x="0" y="0"/>
                </a:moveTo>
                <a:lnTo>
                  <a:pt x="891892" y="0"/>
                </a:lnTo>
                <a:lnTo>
                  <a:pt x="891892" y="880744"/>
                </a:lnTo>
                <a:lnTo>
                  <a:pt x="0" y="8807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4" id="34"/>
          <p:cNvSpPr/>
          <p:nvPr/>
        </p:nvSpPr>
        <p:spPr>
          <a:xfrm flipH="false" flipV="false" rot="0">
            <a:off x="5146189" y="3492910"/>
            <a:ext cx="868145" cy="868145"/>
          </a:xfrm>
          <a:custGeom>
            <a:avLst/>
            <a:gdLst/>
            <a:ahLst/>
            <a:cxnLst/>
            <a:rect r="r" b="b" t="t" l="l"/>
            <a:pathLst>
              <a:path h="868145" w="868145">
                <a:moveTo>
                  <a:pt x="0" y="0"/>
                </a:moveTo>
                <a:lnTo>
                  <a:pt x="868144" y="0"/>
                </a:lnTo>
                <a:lnTo>
                  <a:pt x="868144" y="868144"/>
                </a:lnTo>
                <a:lnTo>
                  <a:pt x="0" y="86814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5" id="35"/>
          <p:cNvSpPr txBox="true"/>
          <p:nvPr/>
        </p:nvSpPr>
        <p:spPr>
          <a:xfrm rot="0">
            <a:off x="2689022" y="905520"/>
            <a:ext cx="10731293" cy="881797"/>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Data Preprocessing Steps</a:t>
            </a:r>
          </a:p>
        </p:txBody>
      </p:sp>
      <p:sp>
        <p:nvSpPr>
          <p:cNvPr name="TextBox 36" id="36"/>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05</a:t>
            </a:r>
          </a:p>
        </p:txBody>
      </p:sp>
      <p:sp>
        <p:nvSpPr>
          <p:cNvPr name="TextBox 37" id="37"/>
          <p:cNvSpPr txBox="true"/>
          <p:nvPr/>
        </p:nvSpPr>
        <p:spPr>
          <a:xfrm rot="0">
            <a:off x="1548031" y="4066952"/>
            <a:ext cx="3194847" cy="396226"/>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Data Formating</a:t>
            </a:r>
          </a:p>
        </p:txBody>
      </p:sp>
      <p:sp>
        <p:nvSpPr>
          <p:cNvPr name="TextBox 38" id="38"/>
          <p:cNvSpPr txBox="true"/>
          <p:nvPr/>
        </p:nvSpPr>
        <p:spPr>
          <a:xfrm rot="0">
            <a:off x="7096965" y="4066952"/>
            <a:ext cx="2498844" cy="396226"/>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Data Cleaning</a:t>
            </a:r>
          </a:p>
        </p:txBody>
      </p:sp>
      <p:sp>
        <p:nvSpPr>
          <p:cNvPr name="TextBox 39" id="39"/>
          <p:cNvSpPr txBox="true"/>
          <p:nvPr/>
        </p:nvSpPr>
        <p:spPr>
          <a:xfrm rot="0">
            <a:off x="1284550" y="5070827"/>
            <a:ext cx="4977434" cy="2307797"/>
          </a:xfrm>
          <a:prstGeom prst="rect">
            <a:avLst/>
          </a:prstGeom>
        </p:spPr>
        <p:txBody>
          <a:bodyPr anchor="t" rtlCol="false" tIns="0" lIns="0" bIns="0" rIns="0">
            <a:spAutoFit/>
          </a:bodyPr>
          <a:lstStyle/>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Converted Date of Purchase and Date of Journey → Date format</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Converted Departure Time, Arrival Time, Actual Arrival Time → Time format</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Converted Price → Accounting format</a:t>
            </a:r>
          </a:p>
          <a:p>
            <a:pPr algn="l">
              <a:lnSpc>
                <a:spcPts val="3114"/>
              </a:lnSpc>
            </a:pPr>
          </a:p>
        </p:txBody>
      </p:sp>
      <p:sp>
        <p:nvSpPr>
          <p:cNvPr name="TextBox 40" id="40"/>
          <p:cNvSpPr txBox="true"/>
          <p:nvPr/>
        </p:nvSpPr>
        <p:spPr>
          <a:xfrm rot="0">
            <a:off x="6833483" y="5127977"/>
            <a:ext cx="4977434" cy="297153"/>
          </a:xfrm>
          <a:prstGeom prst="rect">
            <a:avLst/>
          </a:prstGeom>
        </p:spPr>
        <p:txBody>
          <a:bodyPr anchor="t" rtlCol="false" tIns="0" lIns="0" bIns="0" rIns="0">
            <a:spAutoFit/>
          </a:bodyPr>
          <a:lstStyle/>
          <a:p>
            <a:pPr algn="l" marL="388623" indent="-194312" lvl="1">
              <a:lnSpc>
                <a:spcPts val="2520"/>
              </a:lnSpc>
              <a:buFont typeface="Arial"/>
              <a:buChar char="•"/>
            </a:pPr>
            <a:r>
              <a:rPr lang="en-US" sz="1800">
                <a:solidFill>
                  <a:srgbClr val="575757"/>
                </a:solidFill>
                <a:latin typeface="Canva Sans"/>
                <a:ea typeface="Canva Sans"/>
                <a:cs typeface="Canva Sans"/>
                <a:sym typeface="Canva Sans"/>
              </a:rPr>
              <a:t>Replaced null values in Reason for Delay</a:t>
            </a:r>
          </a:p>
        </p:txBody>
      </p:sp>
      <p:sp>
        <p:nvSpPr>
          <p:cNvPr name="TextBox 41" id="41"/>
          <p:cNvSpPr txBox="true"/>
          <p:nvPr/>
        </p:nvSpPr>
        <p:spPr>
          <a:xfrm rot="0">
            <a:off x="12645898" y="4066952"/>
            <a:ext cx="3075794" cy="396226"/>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Feature Engineering</a:t>
            </a:r>
          </a:p>
        </p:txBody>
      </p:sp>
      <p:sp>
        <p:nvSpPr>
          <p:cNvPr name="TextBox 42" id="42"/>
          <p:cNvSpPr txBox="true"/>
          <p:nvPr/>
        </p:nvSpPr>
        <p:spPr>
          <a:xfrm rot="0">
            <a:off x="12382417" y="5070827"/>
            <a:ext cx="4977434" cy="2698335"/>
          </a:xfrm>
          <a:prstGeom prst="rect">
            <a:avLst/>
          </a:prstGeom>
        </p:spPr>
        <p:txBody>
          <a:bodyPr anchor="t" rtlCol="false" tIns="0" lIns="0" bIns="0" rIns="0">
            <a:spAutoFit/>
          </a:bodyPr>
          <a:lstStyle/>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Added new derived columns:</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Journey_Day, Journey_Month</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Purchase_Day, Purchase_Month</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Journey_Duration (mins), Delay_Duration (mins)</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Book_lead_time, Is_Cancelled</a:t>
            </a:r>
          </a:p>
          <a:p>
            <a:pPr algn="l">
              <a:lnSpc>
                <a:spcPts val="311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647" y="6990728"/>
            <a:ext cx="9446602" cy="94466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7055" y="6293354"/>
            <a:ext cx="2305023" cy="23050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759942" y="8421316"/>
            <a:ext cx="2696272" cy="2389571"/>
          </a:xfrm>
          <a:custGeom>
            <a:avLst/>
            <a:gdLst/>
            <a:ahLst/>
            <a:cxnLst/>
            <a:rect r="r" b="b" t="t" l="l"/>
            <a:pathLst>
              <a:path h="2389571" w="2696272">
                <a:moveTo>
                  <a:pt x="2696271" y="0"/>
                </a:moveTo>
                <a:lnTo>
                  <a:pt x="0" y="0"/>
                </a:lnTo>
                <a:lnTo>
                  <a:pt x="0" y="2389571"/>
                </a:lnTo>
                <a:lnTo>
                  <a:pt x="2696271" y="2389571"/>
                </a:lnTo>
                <a:lnTo>
                  <a:pt x="26962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07359" y="533978"/>
            <a:ext cx="704983" cy="704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217205" y="4334514"/>
            <a:ext cx="8668400" cy="5289157"/>
            <a:chOff x="0" y="0"/>
            <a:chExt cx="1711389" cy="1044230"/>
          </a:xfrm>
        </p:grpSpPr>
        <p:sp>
          <p:nvSpPr>
            <p:cNvPr name="Freeform 20" id="20"/>
            <p:cNvSpPr/>
            <p:nvPr/>
          </p:nvSpPr>
          <p:spPr>
            <a:xfrm flipH="false" flipV="false" rot="0">
              <a:off x="0" y="0"/>
              <a:ext cx="1711389" cy="1044230"/>
            </a:xfrm>
            <a:custGeom>
              <a:avLst/>
              <a:gdLst/>
              <a:ahLst/>
              <a:cxnLst/>
              <a:rect r="r" b="b" t="t" l="l"/>
              <a:pathLst>
                <a:path h="1044230" w="1711389">
                  <a:moveTo>
                    <a:pt x="0" y="0"/>
                  </a:moveTo>
                  <a:lnTo>
                    <a:pt x="1711389" y="0"/>
                  </a:lnTo>
                  <a:lnTo>
                    <a:pt x="1711389" y="1044230"/>
                  </a:lnTo>
                  <a:lnTo>
                    <a:pt x="0" y="1044230"/>
                  </a:lnTo>
                  <a:close/>
                </a:path>
              </a:pathLst>
            </a:custGeom>
            <a:blipFill>
              <a:blip r:embed="rId4"/>
              <a:stretch>
                <a:fillRect l="-34775" t="0" r="0" b="0"/>
              </a:stretch>
            </a:blipFill>
          </p:spPr>
        </p:sp>
      </p:grpSp>
      <p:grpSp>
        <p:nvGrpSpPr>
          <p:cNvPr name="Group 21" id="21"/>
          <p:cNvGrpSpPr/>
          <p:nvPr/>
        </p:nvGrpSpPr>
        <p:grpSpPr>
          <a:xfrm rot="0">
            <a:off x="409151" y="1586259"/>
            <a:ext cx="8549879" cy="5289157"/>
            <a:chOff x="0" y="0"/>
            <a:chExt cx="1764048" cy="1091282"/>
          </a:xfrm>
        </p:grpSpPr>
        <p:sp>
          <p:nvSpPr>
            <p:cNvPr name="Freeform 22" id="22"/>
            <p:cNvSpPr/>
            <p:nvPr/>
          </p:nvSpPr>
          <p:spPr>
            <a:xfrm flipH="false" flipV="false" rot="0">
              <a:off x="0" y="0"/>
              <a:ext cx="1764048" cy="1091282"/>
            </a:xfrm>
            <a:custGeom>
              <a:avLst/>
              <a:gdLst/>
              <a:ahLst/>
              <a:cxnLst/>
              <a:rect r="r" b="b" t="t" l="l"/>
              <a:pathLst>
                <a:path h="1091282" w="1764048">
                  <a:moveTo>
                    <a:pt x="0" y="0"/>
                  </a:moveTo>
                  <a:lnTo>
                    <a:pt x="1764048" y="0"/>
                  </a:lnTo>
                  <a:lnTo>
                    <a:pt x="1764048" y="1091282"/>
                  </a:lnTo>
                  <a:lnTo>
                    <a:pt x="0" y="1091282"/>
                  </a:lnTo>
                  <a:close/>
                </a:path>
              </a:pathLst>
            </a:custGeom>
            <a:blipFill>
              <a:blip r:embed="rId5"/>
              <a:stretch>
                <a:fillRect l="0" t="0" r="-79544" b="-11343"/>
              </a:stretch>
            </a:blipFill>
          </p:spPr>
        </p:sp>
      </p:grpSp>
      <p:pic>
        <p:nvPicPr>
          <p:cNvPr name="Picture 23" id="23"/>
          <p:cNvPicPr>
            <a:picLocks noChangeAspect="true"/>
          </p:cNvPicPr>
          <p:nvPr/>
        </p:nvPicPr>
        <p:blipFill>
          <a:blip r:embed="rId6"/>
          <a:srcRect l="0" t="0" r="0" b="0"/>
          <a:stretch>
            <a:fillRect/>
          </a:stretch>
        </p:blipFill>
        <p:spPr>
          <a:xfrm flipH="false" flipV="false" rot="966504">
            <a:off x="8376792" y="676993"/>
            <a:ext cx="3508337" cy="2613711"/>
          </a:xfrm>
          <a:prstGeom prst="rect">
            <a:avLst/>
          </a:prstGeom>
          <a:ln cap="sq">
            <a:noFill/>
            <a:prstDash val="sysDot"/>
          </a:ln>
        </p:spPr>
      </p:pic>
      <p:pic>
        <p:nvPicPr>
          <p:cNvPr name="Picture 24" id="24"/>
          <p:cNvPicPr>
            <a:picLocks noChangeAspect="true"/>
          </p:cNvPicPr>
          <p:nvPr/>
        </p:nvPicPr>
        <p:blipFill>
          <a:blip r:embed="rId7"/>
          <a:srcRect l="0" t="0" r="0" b="0"/>
          <a:stretch>
            <a:fillRect/>
          </a:stretch>
        </p:blipFill>
        <p:spPr>
          <a:xfrm flipH="true" flipV="true" rot="5400000">
            <a:off x="14652076" y="6390142"/>
            <a:ext cx="4240694" cy="2226364"/>
          </a:xfrm>
          <a:prstGeom prst="rect">
            <a:avLst/>
          </a:prstGeom>
        </p:spPr>
      </p:pic>
      <p:sp>
        <p:nvSpPr>
          <p:cNvPr name="TextBox 25" id="25"/>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06</a:t>
            </a:r>
          </a:p>
        </p:txBody>
      </p:sp>
      <p:sp>
        <p:nvSpPr>
          <p:cNvPr name="TextBox 26" id="26"/>
          <p:cNvSpPr txBox="true"/>
          <p:nvPr/>
        </p:nvSpPr>
        <p:spPr>
          <a:xfrm rot="0">
            <a:off x="917968" y="530642"/>
            <a:ext cx="3253879" cy="881825"/>
          </a:xfrm>
          <a:prstGeom prst="rect">
            <a:avLst/>
          </a:prstGeom>
        </p:spPr>
        <p:txBody>
          <a:bodyPr anchor="t" rtlCol="false" tIns="0" lIns="0" bIns="0" rIns="0">
            <a:spAutoFit/>
          </a:bodyPr>
          <a:lstStyle/>
          <a:p>
            <a:pPr algn="l">
              <a:lnSpc>
                <a:spcPts val="6991"/>
              </a:lnSpc>
            </a:pPr>
            <a:r>
              <a:rPr lang="en-US" b="true" sz="5925">
                <a:solidFill>
                  <a:srgbClr val="EC0000"/>
                </a:solidFill>
                <a:latin typeface="Open Sauce Bold"/>
                <a:ea typeface="Open Sauce Bold"/>
                <a:cs typeface="Open Sauce Bold"/>
                <a:sym typeface="Open Sauce Bold"/>
              </a:rPr>
              <a:t>Before</a:t>
            </a:r>
          </a:p>
        </p:txBody>
      </p:sp>
      <p:sp>
        <p:nvSpPr>
          <p:cNvPr name="TextBox 27" id="27"/>
          <p:cNvSpPr txBox="true"/>
          <p:nvPr/>
        </p:nvSpPr>
        <p:spPr>
          <a:xfrm rot="0">
            <a:off x="15370864" y="3294712"/>
            <a:ext cx="2240927" cy="881825"/>
          </a:xfrm>
          <a:prstGeom prst="rect">
            <a:avLst/>
          </a:prstGeom>
        </p:spPr>
        <p:txBody>
          <a:bodyPr anchor="t" rtlCol="false" tIns="0" lIns="0" bIns="0" rIns="0">
            <a:spAutoFit/>
          </a:bodyPr>
          <a:lstStyle/>
          <a:p>
            <a:pPr algn="l">
              <a:lnSpc>
                <a:spcPts val="6991"/>
              </a:lnSpc>
            </a:pPr>
            <a:r>
              <a:rPr lang="en-US" b="true" sz="5925">
                <a:solidFill>
                  <a:srgbClr val="03AE5C"/>
                </a:solidFill>
                <a:latin typeface="Open Sauce Bold"/>
                <a:ea typeface="Open Sauce Bold"/>
                <a:cs typeface="Open Sauce Bold"/>
                <a:sym typeface="Open Sauce Bold"/>
              </a:rPr>
              <a:t>After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007359" y="533978"/>
            <a:ext cx="704983" cy="704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689022" y="2025767"/>
            <a:ext cx="13867756" cy="6984843"/>
            <a:chOff x="0" y="0"/>
            <a:chExt cx="776658" cy="391183"/>
          </a:xfrm>
        </p:grpSpPr>
        <p:sp>
          <p:nvSpPr>
            <p:cNvPr name="Freeform 13" id="13"/>
            <p:cNvSpPr/>
            <p:nvPr/>
          </p:nvSpPr>
          <p:spPr>
            <a:xfrm flipH="false" flipV="false" rot="0">
              <a:off x="0" y="0"/>
              <a:ext cx="776658" cy="391183"/>
            </a:xfrm>
            <a:custGeom>
              <a:avLst/>
              <a:gdLst/>
              <a:ahLst/>
              <a:cxnLst/>
              <a:rect r="r" b="b" t="t" l="l"/>
              <a:pathLst>
                <a:path h="391183" w="776658">
                  <a:moveTo>
                    <a:pt x="28472" y="0"/>
                  </a:moveTo>
                  <a:lnTo>
                    <a:pt x="748186" y="0"/>
                  </a:lnTo>
                  <a:cubicBezTo>
                    <a:pt x="763911" y="0"/>
                    <a:pt x="776658" y="12747"/>
                    <a:pt x="776658" y="28472"/>
                  </a:cubicBezTo>
                  <a:lnTo>
                    <a:pt x="776658" y="362712"/>
                  </a:lnTo>
                  <a:cubicBezTo>
                    <a:pt x="776658" y="378436"/>
                    <a:pt x="763911" y="391183"/>
                    <a:pt x="748186" y="391183"/>
                  </a:cubicBezTo>
                  <a:lnTo>
                    <a:pt x="28472" y="391183"/>
                  </a:lnTo>
                  <a:cubicBezTo>
                    <a:pt x="20920" y="391183"/>
                    <a:pt x="13679" y="388184"/>
                    <a:pt x="8339" y="382844"/>
                  </a:cubicBezTo>
                  <a:cubicBezTo>
                    <a:pt x="3000" y="377505"/>
                    <a:pt x="0" y="370263"/>
                    <a:pt x="0" y="362712"/>
                  </a:cubicBezTo>
                  <a:lnTo>
                    <a:pt x="0" y="28472"/>
                  </a:lnTo>
                  <a:cubicBezTo>
                    <a:pt x="0" y="20920"/>
                    <a:pt x="3000" y="13679"/>
                    <a:pt x="8339" y="8339"/>
                  </a:cubicBezTo>
                  <a:cubicBezTo>
                    <a:pt x="13679" y="3000"/>
                    <a:pt x="20920" y="0"/>
                    <a:pt x="28472" y="0"/>
                  </a:cubicBezTo>
                  <a:close/>
                </a:path>
              </a:pathLst>
            </a:custGeom>
            <a:blipFill>
              <a:blip r:embed="rId4"/>
              <a:stretch>
                <a:fillRect l="0" t="-176" r="0" b="-176"/>
              </a:stretch>
            </a:blipFill>
            <a:ln w="114300" cap="rnd">
              <a:gradFill>
                <a:gsLst>
                  <a:gs pos="0">
                    <a:srgbClr val="5DE0E6">
                      <a:alpha val="100000"/>
                    </a:srgbClr>
                  </a:gs>
                  <a:gs pos="100000">
                    <a:srgbClr val="004AAD">
                      <a:alpha val="100000"/>
                    </a:srgbClr>
                  </a:gs>
                </a:gsLst>
                <a:lin ang="2700000"/>
              </a:gradFill>
              <a:prstDash val="solid"/>
              <a:round/>
            </a:ln>
          </p:spPr>
        </p:sp>
      </p:grpSp>
      <p:sp>
        <p:nvSpPr>
          <p:cNvPr name="TextBox 14" id="14"/>
          <p:cNvSpPr txBox="true"/>
          <p:nvPr/>
        </p:nvSpPr>
        <p:spPr>
          <a:xfrm rot="0">
            <a:off x="2689022" y="699323"/>
            <a:ext cx="10731293" cy="881824"/>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Data Modeling</a:t>
            </a:r>
          </a:p>
        </p:txBody>
      </p:sp>
      <p:sp>
        <p:nvSpPr>
          <p:cNvPr name="TextBox 15" id="15"/>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07</a:t>
            </a:r>
          </a:p>
        </p:txBody>
      </p:sp>
      <p:grpSp>
        <p:nvGrpSpPr>
          <p:cNvPr name="Group 16" id="16"/>
          <p:cNvGrpSpPr/>
          <p:nvPr/>
        </p:nvGrpSpPr>
        <p:grpSpPr>
          <a:xfrm rot="0">
            <a:off x="-5373647" y="6990728"/>
            <a:ext cx="9446602" cy="944660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87055" y="6293354"/>
            <a:ext cx="2305023" cy="23050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1" id="2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true" flipV="false" rot="0">
            <a:off x="1759942" y="8421316"/>
            <a:ext cx="2696272" cy="2389571"/>
          </a:xfrm>
          <a:custGeom>
            <a:avLst/>
            <a:gdLst/>
            <a:ahLst/>
            <a:cxnLst/>
            <a:rect r="r" b="b" t="t" l="l"/>
            <a:pathLst>
              <a:path h="2389571" w="2696272">
                <a:moveTo>
                  <a:pt x="2696271" y="0"/>
                </a:moveTo>
                <a:lnTo>
                  <a:pt x="0" y="0"/>
                </a:lnTo>
                <a:lnTo>
                  <a:pt x="0" y="2389571"/>
                </a:lnTo>
                <a:lnTo>
                  <a:pt x="2696271" y="2389571"/>
                </a:lnTo>
                <a:lnTo>
                  <a:pt x="26962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59942" y="763876"/>
            <a:ext cx="733667" cy="733667"/>
          </a:xfrm>
          <a:custGeom>
            <a:avLst/>
            <a:gdLst/>
            <a:ahLst/>
            <a:cxnLst/>
            <a:rect r="r" b="b" t="t" l="l"/>
            <a:pathLst>
              <a:path h="733667" w="733667">
                <a:moveTo>
                  <a:pt x="0" y="0"/>
                </a:moveTo>
                <a:lnTo>
                  <a:pt x="733667" y="0"/>
                </a:lnTo>
                <a:lnTo>
                  <a:pt x="733667" y="733668"/>
                </a:lnTo>
                <a:lnTo>
                  <a:pt x="0" y="7336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6537469" y="1186993"/>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007359" y="533978"/>
            <a:ext cx="704983" cy="704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08</a:t>
            </a:r>
          </a:p>
        </p:txBody>
      </p:sp>
      <p:grpSp>
        <p:nvGrpSpPr>
          <p:cNvPr name="Group 13" id="13"/>
          <p:cNvGrpSpPr/>
          <p:nvPr/>
        </p:nvGrpSpPr>
        <p:grpSpPr>
          <a:xfrm rot="0">
            <a:off x="-1425155" y="6293354"/>
            <a:ext cx="2305023" cy="2305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5" id="15"/>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true" flipV="false" rot="0">
            <a:off x="432195" y="8579327"/>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5402222" y="8064991"/>
            <a:ext cx="9446602" cy="944660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900000">
            <a:off x="2537754" y="2452800"/>
            <a:ext cx="1771355" cy="106862"/>
          </a:xfrm>
          <a:custGeom>
            <a:avLst/>
            <a:gdLst/>
            <a:ahLst/>
            <a:cxnLst/>
            <a:rect r="r" b="b" t="t" l="l"/>
            <a:pathLst>
              <a:path h="106862" w="1771355">
                <a:moveTo>
                  <a:pt x="0" y="0"/>
                </a:moveTo>
                <a:lnTo>
                  <a:pt x="1771356" y="0"/>
                </a:lnTo>
                <a:lnTo>
                  <a:pt x="1771356" y="106863"/>
                </a:lnTo>
                <a:lnTo>
                  <a:pt x="0" y="106863"/>
                </a:lnTo>
                <a:lnTo>
                  <a:pt x="0" y="0"/>
                </a:lnTo>
                <a:close/>
              </a:path>
            </a:pathLst>
          </a:custGeom>
          <a:blipFill>
            <a:blip r:embed="rId4">
              <a:extLst>
                <a:ext uri="{96DAC541-7B7A-43D3-8B79-37D633B846F1}">
                  <asvg:svgBlip xmlns:asvg="http://schemas.microsoft.com/office/drawing/2016/SVG/main" r:embed="rId5"/>
                </a:ext>
              </a:extLst>
            </a:blip>
            <a:stretch>
              <a:fillRect l="-8216" t="0" r="-38033" b="0"/>
            </a:stretch>
          </a:blipFill>
          <a:ln cap="sq">
            <a:noFill/>
            <a:prstDash val="solid"/>
            <a:miter/>
          </a:ln>
        </p:spPr>
      </p:sp>
      <p:sp>
        <p:nvSpPr>
          <p:cNvPr name="Freeform 21" id="21"/>
          <p:cNvSpPr/>
          <p:nvPr/>
        </p:nvSpPr>
        <p:spPr>
          <a:xfrm flipH="false" flipV="false" rot="3900000">
            <a:off x="2626336" y="7584191"/>
            <a:ext cx="1771355" cy="106862"/>
          </a:xfrm>
          <a:custGeom>
            <a:avLst/>
            <a:gdLst/>
            <a:ahLst/>
            <a:cxnLst/>
            <a:rect r="r" b="b" t="t" l="l"/>
            <a:pathLst>
              <a:path h="106862" w="1771355">
                <a:moveTo>
                  <a:pt x="0" y="0"/>
                </a:moveTo>
                <a:lnTo>
                  <a:pt x="1771355" y="0"/>
                </a:lnTo>
                <a:lnTo>
                  <a:pt x="1771355" y="106863"/>
                </a:lnTo>
                <a:lnTo>
                  <a:pt x="0" y="106863"/>
                </a:lnTo>
                <a:lnTo>
                  <a:pt x="0" y="0"/>
                </a:lnTo>
                <a:close/>
              </a:path>
            </a:pathLst>
          </a:custGeom>
          <a:blipFill>
            <a:blip r:embed="rId6">
              <a:extLst>
                <a:ext uri="{96DAC541-7B7A-43D3-8B79-37D633B846F1}">
                  <asvg:svgBlip xmlns:asvg="http://schemas.microsoft.com/office/drawing/2016/SVG/main" r:embed="rId7"/>
                </a:ext>
              </a:extLst>
            </a:blip>
            <a:stretch>
              <a:fillRect l="-8216" t="0" r="-38033" b="0"/>
            </a:stretch>
          </a:blipFill>
          <a:ln cap="sq">
            <a:noFill/>
            <a:prstDash val="solid"/>
            <a:miter/>
          </a:ln>
        </p:spPr>
      </p:sp>
      <p:sp>
        <p:nvSpPr>
          <p:cNvPr name="Freeform 22" id="22"/>
          <p:cNvSpPr/>
          <p:nvPr/>
        </p:nvSpPr>
        <p:spPr>
          <a:xfrm flipH="false" flipV="false" rot="3240000">
            <a:off x="3845558" y="6766777"/>
            <a:ext cx="701052" cy="106862"/>
          </a:xfrm>
          <a:custGeom>
            <a:avLst/>
            <a:gdLst/>
            <a:ahLst/>
            <a:cxnLst/>
            <a:rect r="r" b="b" t="t" l="l"/>
            <a:pathLst>
              <a:path h="106862" w="701052">
                <a:moveTo>
                  <a:pt x="0" y="0"/>
                </a:moveTo>
                <a:lnTo>
                  <a:pt x="701053" y="0"/>
                </a:lnTo>
                <a:lnTo>
                  <a:pt x="701053" y="106863"/>
                </a:lnTo>
                <a:lnTo>
                  <a:pt x="0" y="106863"/>
                </a:lnTo>
                <a:lnTo>
                  <a:pt x="0" y="0"/>
                </a:lnTo>
                <a:close/>
              </a:path>
            </a:pathLst>
          </a:custGeom>
          <a:blipFill>
            <a:blip r:embed="rId8">
              <a:extLst>
                <a:ext uri="{96DAC541-7B7A-43D3-8B79-37D633B846F1}">
                  <asvg:svgBlip xmlns:asvg="http://schemas.microsoft.com/office/drawing/2016/SVG/main" r:embed="rId9"/>
                </a:ext>
              </a:extLst>
            </a:blip>
            <a:stretch>
              <a:fillRect l="-173430" t="0" r="-96100" b="0"/>
            </a:stretch>
          </a:blipFill>
          <a:ln cap="sq">
            <a:noFill/>
            <a:prstDash val="solid"/>
            <a:miter/>
          </a:ln>
        </p:spPr>
      </p:sp>
      <p:sp>
        <p:nvSpPr>
          <p:cNvPr name="Freeform 23" id="23"/>
          <p:cNvSpPr/>
          <p:nvPr/>
        </p:nvSpPr>
        <p:spPr>
          <a:xfrm flipH="false" flipV="false" rot="-3240000">
            <a:off x="984667" y="6766777"/>
            <a:ext cx="701052" cy="106862"/>
          </a:xfrm>
          <a:custGeom>
            <a:avLst/>
            <a:gdLst/>
            <a:ahLst/>
            <a:cxnLst/>
            <a:rect r="r" b="b" t="t" l="l"/>
            <a:pathLst>
              <a:path h="106862" w="701052">
                <a:moveTo>
                  <a:pt x="0" y="0"/>
                </a:moveTo>
                <a:lnTo>
                  <a:pt x="701053" y="0"/>
                </a:lnTo>
                <a:lnTo>
                  <a:pt x="701053" y="106863"/>
                </a:lnTo>
                <a:lnTo>
                  <a:pt x="0" y="106863"/>
                </a:lnTo>
                <a:lnTo>
                  <a:pt x="0" y="0"/>
                </a:lnTo>
                <a:close/>
              </a:path>
            </a:pathLst>
          </a:custGeom>
          <a:blipFill>
            <a:blip r:embed="rId8">
              <a:extLst>
                <a:ext uri="{96DAC541-7B7A-43D3-8B79-37D633B846F1}">
                  <asvg:svgBlip xmlns:asvg="http://schemas.microsoft.com/office/drawing/2016/SVG/main" r:embed="rId9"/>
                </a:ext>
              </a:extLst>
            </a:blip>
            <a:stretch>
              <a:fillRect l="-173430" t="0" r="-96100" b="0"/>
            </a:stretch>
          </a:blipFill>
          <a:ln cap="sq">
            <a:noFill/>
            <a:prstDash val="solid"/>
            <a:miter/>
          </a:ln>
        </p:spPr>
      </p:sp>
      <p:sp>
        <p:nvSpPr>
          <p:cNvPr name="Freeform 24" id="24"/>
          <p:cNvSpPr/>
          <p:nvPr/>
        </p:nvSpPr>
        <p:spPr>
          <a:xfrm flipH="false" flipV="false" rot="-3240000">
            <a:off x="3749173" y="3298271"/>
            <a:ext cx="713721" cy="106862"/>
          </a:xfrm>
          <a:custGeom>
            <a:avLst/>
            <a:gdLst/>
            <a:ahLst/>
            <a:cxnLst/>
            <a:rect r="r" b="b" t="t" l="l"/>
            <a:pathLst>
              <a:path h="106862" w="713721">
                <a:moveTo>
                  <a:pt x="0" y="0"/>
                </a:moveTo>
                <a:lnTo>
                  <a:pt x="713721" y="0"/>
                </a:lnTo>
                <a:lnTo>
                  <a:pt x="713721" y="106862"/>
                </a:lnTo>
                <a:lnTo>
                  <a:pt x="0" y="106862"/>
                </a:lnTo>
                <a:lnTo>
                  <a:pt x="0" y="0"/>
                </a:lnTo>
                <a:close/>
              </a:path>
            </a:pathLst>
          </a:custGeom>
          <a:blipFill>
            <a:blip r:embed="rId10">
              <a:extLst>
                <a:ext uri="{96DAC541-7B7A-43D3-8B79-37D633B846F1}">
                  <asvg:svgBlip xmlns:asvg="http://schemas.microsoft.com/office/drawing/2016/SVG/main" r:embed="rId11"/>
                </a:ext>
              </a:extLst>
            </a:blip>
            <a:stretch>
              <a:fillRect l="-168577" t="0" r="-94394" b="0"/>
            </a:stretch>
          </a:blipFill>
        </p:spPr>
      </p:sp>
      <p:sp>
        <p:nvSpPr>
          <p:cNvPr name="Freeform 25" id="25"/>
          <p:cNvSpPr/>
          <p:nvPr/>
        </p:nvSpPr>
        <p:spPr>
          <a:xfrm flipH="false" flipV="false" rot="0">
            <a:off x="3706762" y="5709969"/>
            <a:ext cx="2590606" cy="106862"/>
          </a:xfrm>
          <a:custGeom>
            <a:avLst/>
            <a:gdLst/>
            <a:ahLst/>
            <a:cxnLst/>
            <a:rect r="r" b="b" t="t" l="l"/>
            <a:pathLst>
              <a:path h="106862" w="2590606">
                <a:moveTo>
                  <a:pt x="0" y="0"/>
                </a:moveTo>
                <a:lnTo>
                  <a:pt x="2590606" y="0"/>
                </a:lnTo>
                <a:lnTo>
                  <a:pt x="2590606" y="106863"/>
                </a:lnTo>
                <a:lnTo>
                  <a:pt x="0" y="1068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6" id="26"/>
          <p:cNvSpPr/>
          <p:nvPr/>
        </p:nvSpPr>
        <p:spPr>
          <a:xfrm flipH="false" flipV="false" rot="0">
            <a:off x="3706762" y="4411000"/>
            <a:ext cx="2590606" cy="106862"/>
          </a:xfrm>
          <a:custGeom>
            <a:avLst/>
            <a:gdLst/>
            <a:ahLst/>
            <a:cxnLst/>
            <a:rect r="r" b="b" t="t" l="l"/>
            <a:pathLst>
              <a:path h="106862" w="2590606">
                <a:moveTo>
                  <a:pt x="0" y="0"/>
                </a:moveTo>
                <a:lnTo>
                  <a:pt x="2590606" y="0"/>
                </a:lnTo>
                <a:lnTo>
                  <a:pt x="2590606" y="106863"/>
                </a:lnTo>
                <a:lnTo>
                  <a:pt x="0" y="1068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7" id="27"/>
          <p:cNvSpPr/>
          <p:nvPr/>
        </p:nvSpPr>
        <p:spPr>
          <a:xfrm flipH="false" flipV="false" rot="0">
            <a:off x="3792949" y="1576541"/>
            <a:ext cx="1353002" cy="106862"/>
          </a:xfrm>
          <a:custGeom>
            <a:avLst/>
            <a:gdLst/>
            <a:ahLst/>
            <a:cxnLst/>
            <a:rect r="r" b="b" t="t" l="l"/>
            <a:pathLst>
              <a:path h="106862" w="1353002">
                <a:moveTo>
                  <a:pt x="0" y="0"/>
                </a:moveTo>
                <a:lnTo>
                  <a:pt x="1353002" y="0"/>
                </a:lnTo>
                <a:lnTo>
                  <a:pt x="1353002" y="106863"/>
                </a:lnTo>
                <a:lnTo>
                  <a:pt x="0" y="106863"/>
                </a:lnTo>
                <a:lnTo>
                  <a:pt x="0" y="0"/>
                </a:lnTo>
                <a:close/>
              </a:path>
            </a:pathLst>
          </a:custGeom>
          <a:blipFill>
            <a:blip r:embed="rId4">
              <a:extLst>
                <a:ext uri="{96DAC541-7B7A-43D3-8B79-37D633B846F1}">
                  <asvg:svgBlip xmlns:asvg="http://schemas.microsoft.com/office/drawing/2016/SVG/main" r:embed="rId5"/>
                </a:ext>
              </a:extLst>
            </a:blip>
            <a:stretch>
              <a:fillRect l="-91470" t="0" r="0" b="0"/>
            </a:stretch>
          </a:blipFill>
          <a:ln cap="sq">
            <a:noFill/>
            <a:prstDash val="solid"/>
            <a:miter/>
          </a:ln>
        </p:spPr>
      </p:sp>
      <p:sp>
        <p:nvSpPr>
          <p:cNvPr name="Freeform 28" id="28"/>
          <p:cNvSpPr/>
          <p:nvPr/>
        </p:nvSpPr>
        <p:spPr>
          <a:xfrm flipH="false" flipV="false" rot="0">
            <a:off x="4329772" y="3005636"/>
            <a:ext cx="1353002" cy="106862"/>
          </a:xfrm>
          <a:custGeom>
            <a:avLst/>
            <a:gdLst/>
            <a:ahLst/>
            <a:cxnLst/>
            <a:rect r="r" b="b" t="t" l="l"/>
            <a:pathLst>
              <a:path h="106862" w="1353002">
                <a:moveTo>
                  <a:pt x="0" y="0"/>
                </a:moveTo>
                <a:lnTo>
                  <a:pt x="1353002" y="0"/>
                </a:lnTo>
                <a:lnTo>
                  <a:pt x="1353002" y="106863"/>
                </a:lnTo>
                <a:lnTo>
                  <a:pt x="0" y="106863"/>
                </a:lnTo>
                <a:lnTo>
                  <a:pt x="0" y="0"/>
                </a:lnTo>
                <a:close/>
              </a:path>
            </a:pathLst>
          </a:custGeom>
          <a:blipFill>
            <a:blip r:embed="rId10">
              <a:extLst>
                <a:ext uri="{96DAC541-7B7A-43D3-8B79-37D633B846F1}">
                  <asvg:svgBlip xmlns:asvg="http://schemas.microsoft.com/office/drawing/2016/SVG/main" r:embed="rId11"/>
                </a:ext>
              </a:extLst>
            </a:blip>
            <a:stretch>
              <a:fillRect l="-91470" t="0" r="0" b="0"/>
            </a:stretch>
          </a:blipFill>
          <a:ln cap="sq">
            <a:noFill/>
            <a:prstDash val="solid"/>
            <a:miter/>
          </a:ln>
        </p:spPr>
      </p:sp>
      <p:grpSp>
        <p:nvGrpSpPr>
          <p:cNvPr name="Group 29" id="29"/>
          <p:cNvGrpSpPr/>
          <p:nvPr/>
        </p:nvGrpSpPr>
        <p:grpSpPr>
          <a:xfrm rot="0">
            <a:off x="305631" y="2952329"/>
            <a:ext cx="4825389" cy="482538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1A1"/>
            </a:solidFill>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1920"/>
                </a:lnSpc>
              </a:pPr>
            </a:p>
          </p:txBody>
        </p:sp>
      </p:grpSp>
      <p:sp>
        <p:nvSpPr>
          <p:cNvPr name="Freeform 32" id="32"/>
          <p:cNvSpPr/>
          <p:nvPr/>
        </p:nvSpPr>
        <p:spPr>
          <a:xfrm flipH="false" flipV="false" rot="0">
            <a:off x="1021737" y="3785617"/>
            <a:ext cx="4109284" cy="4109284"/>
          </a:xfrm>
          <a:custGeom>
            <a:avLst/>
            <a:gdLst/>
            <a:ahLst/>
            <a:cxnLst/>
            <a:rect r="r" b="b" t="t" l="l"/>
            <a:pathLst>
              <a:path h="4109284" w="4109284">
                <a:moveTo>
                  <a:pt x="0" y="0"/>
                </a:moveTo>
                <a:lnTo>
                  <a:pt x="4109284" y="0"/>
                </a:lnTo>
                <a:lnTo>
                  <a:pt x="4109284" y="4109284"/>
                </a:lnTo>
                <a:lnTo>
                  <a:pt x="0" y="4109284"/>
                </a:lnTo>
                <a:lnTo>
                  <a:pt x="0" y="0"/>
                </a:lnTo>
                <a:close/>
              </a:path>
            </a:pathLst>
          </a:custGeom>
          <a:blipFill>
            <a:blip r:embed="rId16">
              <a:alphaModFix amt="65000"/>
              <a:extLst>
                <a:ext uri="{96DAC541-7B7A-43D3-8B79-37D633B846F1}">
                  <asvg:svgBlip xmlns:asvg="http://schemas.microsoft.com/office/drawing/2016/SVG/main" r:embed="rId17"/>
                </a:ext>
              </a:extLst>
            </a:blip>
            <a:stretch>
              <a:fillRect l="0" t="0" r="0" b="0"/>
            </a:stretch>
          </a:blipFill>
        </p:spPr>
      </p:sp>
      <p:grpSp>
        <p:nvGrpSpPr>
          <p:cNvPr name="Group 33" id="33"/>
          <p:cNvGrpSpPr/>
          <p:nvPr/>
        </p:nvGrpSpPr>
        <p:grpSpPr>
          <a:xfrm rot="0">
            <a:off x="766832" y="3415658"/>
            <a:ext cx="3902987" cy="390298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76200"/>
              <a:ext cx="660400" cy="660400"/>
            </a:xfrm>
            <a:prstGeom prst="rect">
              <a:avLst/>
            </a:prstGeom>
          </p:spPr>
          <p:txBody>
            <a:bodyPr anchor="ctr" rtlCol="false" tIns="50800" lIns="50800" bIns="50800" rIns="50800"/>
            <a:lstStyle/>
            <a:p>
              <a:pPr algn="ctr">
                <a:lnSpc>
                  <a:spcPts val="1920"/>
                </a:lnSpc>
              </a:pPr>
            </a:p>
          </p:txBody>
        </p:sp>
      </p:grpSp>
      <p:sp>
        <p:nvSpPr>
          <p:cNvPr name="TextBox 36" id="36"/>
          <p:cNvSpPr txBox="true"/>
          <p:nvPr/>
        </p:nvSpPr>
        <p:spPr>
          <a:xfrm rot="0">
            <a:off x="972844" y="5117552"/>
            <a:ext cx="3490964" cy="1184857"/>
          </a:xfrm>
          <a:prstGeom prst="rect">
            <a:avLst/>
          </a:prstGeom>
        </p:spPr>
        <p:txBody>
          <a:bodyPr anchor="t" rtlCol="false" tIns="0" lIns="0" bIns="0" rIns="0">
            <a:spAutoFit/>
          </a:bodyPr>
          <a:lstStyle/>
          <a:p>
            <a:pPr algn="ctr">
              <a:lnSpc>
                <a:spcPts val="4713"/>
              </a:lnSpc>
            </a:pPr>
            <a:r>
              <a:rPr lang="en-US" sz="3928" b="true">
                <a:solidFill>
                  <a:srgbClr val="000000"/>
                </a:solidFill>
                <a:latin typeface="Open Sauce Bold"/>
                <a:ea typeface="Open Sauce Bold"/>
                <a:cs typeface="Open Sauce Bold"/>
                <a:sym typeface="Open Sauce Bold"/>
              </a:rPr>
              <a:t>DAX</a:t>
            </a:r>
          </a:p>
          <a:p>
            <a:pPr algn="ctr">
              <a:lnSpc>
                <a:spcPts val="4713"/>
              </a:lnSpc>
            </a:pPr>
            <a:r>
              <a:rPr lang="en-US" sz="3928" b="true">
                <a:solidFill>
                  <a:srgbClr val="000000"/>
                </a:solidFill>
                <a:latin typeface="Open Sauce Bold"/>
                <a:ea typeface="Open Sauce Bold"/>
                <a:cs typeface="Open Sauce Bold"/>
                <a:sym typeface="Open Sauce Bold"/>
              </a:rPr>
              <a:t>Summary</a:t>
            </a:r>
          </a:p>
        </p:txBody>
      </p:sp>
      <p:sp>
        <p:nvSpPr>
          <p:cNvPr name="Freeform 37" id="37"/>
          <p:cNvSpPr/>
          <p:nvPr/>
        </p:nvSpPr>
        <p:spPr>
          <a:xfrm flipH="false" flipV="false" rot="0">
            <a:off x="4416100" y="7060603"/>
            <a:ext cx="1353002" cy="106862"/>
          </a:xfrm>
          <a:custGeom>
            <a:avLst/>
            <a:gdLst/>
            <a:ahLst/>
            <a:cxnLst/>
            <a:rect r="r" b="b" t="t" l="l"/>
            <a:pathLst>
              <a:path h="106862" w="1353002">
                <a:moveTo>
                  <a:pt x="0" y="0"/>
                </a:moveTo>
                <a:lnTo>
                  <a:pt x="1353002" y="0"/>
                </a:lnTo>
                <a:lnTo>
                  <a:pt x="1353002" y="106862"/>
                </a:lnTo>
                <a:lnTo>
                  <a:pt x="0" y="106862"/>
                </a:lnTo>
                <a:lnTo>
                  <a:pt x="0" y="0"/>
                </a:lnTo>
                <a:close/>
              </a:path>
            </a:pathLst>
          </a:custGeom>
          <a:blipFill>
            <a:blip r:embed="rId14">
              <a:extLst>
                <a:ext uri="{96DAC541-7B7A-43D3-8B79-37D633B846F1}">
                  <asvg:svgBlip xmlns:asvg="http://schemas.microsoft.com/office/drawing/2016/SVG/main" r:embed="rId15"/>
                </a:ext>
              </a:extLst>
            </a:blip>
            <a:stretch>
              <a:fillRect l="-91470" t="0" r="0" b="0"/>
            </a:stretch>
          </a:blipFill>
          <a:ln cap="sq">
            <a:noFill/>
            <a:prstDash val="solid"/>
            <a:miter/>
          </a:ln>
        </p:spPr>
      </p:sp>
      <p:sp>
        <p:nvSpPr>
          <p:cNvPr name="Freeform 38" id="38"/>
          <p:cNvSpPr/>
          <p:nvPr/>
        </p:nvSpPr>
        <p:spPr>
          <a:xfrm flipH="false" flipV="false" rot="0">
            <a:off x="3881530" y="8413096"/>
            <a:ext cx="1353002" cy="106862"/>
          </a:xfrm>
          <a:custGeom>
            <a:avLst/>
            <a:gdLst/>
            <a:ahLst/>
            <a:cxnLst/>
            <a:rect r="r" b="b" t="t" l="l"/>
            <a:pathLst>
              <a:path h="106862" w="1353002">
                <a:moveTo>
                  <a:pt x="0" y="0"/>
                </a:moveTo>
                <a:lnTo>
                  <a:pt x="1353002" y="0"/>
                </a:lnTo>
                <a:lnTo>
                  <a:pt x="1353002" y="106863"/>
                </a:lnTo>
                <a:lnTo>
                  <a:pt x="0" y="106863"/>
                </a:lnTo>
                <a:lnTo>
                  <a:pt x="0" y="0"/>
                </a:lnTo>
                <a:close/>
              </a:path>
            </a:pathLst>
          </a:custGeom>
          <a:blipFill>
            <a:blip r:embed="rId6">
              <a:extLst>
                <a:ext uri="{96DAC541-7B7A-43D3-8B79-37D633B846F1}">
                  <asvg:svgBlip xmlns:asvg="http://schemas.microsoft.com/office/drawing/2016/SVG/main" r:embed="rId7"/>
                </a:ext>
              </a:extLst>
            </a:blip>
            <a:stretch>
              <a:fillRect l="-91470" t="0" r="0" b="0"/>
            </a:stretch>
          </a:blipFill>
          <a:ln cap="sq">
            <a:noFill/>
            <a:prstDash val="solid"/>
            <a:miter/>
          </a:ln>
        </p:spPr>
      </p:sp>
      <p:sp>
        <p:nvSpPr>
          <p:cNvPr name="Freeform 39" id="39"/>
          <p:cNvSpPr/>
          <p:nvPr/>
        </p:nvSpPr>
        <p:spPr>
          <a:xfrm flipH="false" flipV="false" rot="0">
            <a:off x="5277264" y="1469858"/>
            <a:ext cx="11370700" cy="403142"/>
          </a:xfrm>
          <a:custGeom>
            <a:avLst/>
            <a:gdLst/>
            <a:ahLst/>
            <a:cxnLst/>
            <a:rect r="r" b="b" t="t" l="l"/>
            <a:pathLst>
              <a:path h="403142" w="11370700">
                <a:moveTo>
                  <a:pt x="0" y="0"/>
                </a:moveTo>
                <a:lnTo>
                  <a:pt x="11370700" y="0"/>
                </a:lnTo>
                <a:lnTo>
                  <a:pt x="11370700" y="403142"/>
                </a:lnTo>
                <a:lnTo>
                  <a:pt x="0" y="403142"/>
                </a:lnTo>
                <a:lnTo>
                  <a:pt x="0" y="0"/>
                </a:lnTo>
                <a:close/>
              </a:path>
            </a:pathLst>
          </a:custGeom>
          <a:blipFill>
            <a:blip r:embed="rId18"/>
            <a:stretch>
              <a:fillRect l="0" t="0" r="-4651" b="0"/>
            </a:stretch>
          </a:blipFill>
        </p:spPr>
      </p:sp>
      <p:sp>
        <p:nvSpPr>
          <p:cNvPr name="Freeform 40" id="40"/>
          <p:cNvSpPr/>
          <p:nvPr/>
        </p:nvSpPr>
        <p:spPr>
          <a:xfrm flipH="false" flipV="false" rot="0">
            <a:off x="5778627" y="2908582"/>
            <a:ext cx="11484001" cy="339071"/>
          </a:xfrm>
          <a:custGeom>
            <a:avLst/>
            <a:gdLst/>
            <a:ahLst/>
            <a:cxnLst/>
            <a:rect r="r" b="b" t="t" l="l"/>
            <a:pathLst>
              <a:path h="339071" w="11484001">
                <a:moveTo>
                  <a:pt x="0" y="0"/>
                </a:moveTo>
                <a:lnTo>
                  <a:pt x="11484001" y="0"/>
                </a:lnTo>
                <a:lnTo>
                  <a:pt x="11484001" y="339071"/>
                </a:lnTo>
                <a:lnTo>
                  <a:pt x="0" y="339071"/>
                </a:lnTo>
                <a:lnTo>
                  <a:pt x="0" y="0"/>
                </a:lnTo>
                <a:close/>
              </a:path>
            </a:pathLst>
          </a:custGeom>
          <a:blipFill>
            <a:blip r:embed="rId19"/>
            <a:stretch>
              <a:fillRect l="0" t="0" r="-7590" b="0"/>
            </a:stretch>
          </a:blipFill>
        </p:spPr>
      </p:sp>
      <p:sp>
        <p:nvSpPr>
          <p:cNvPr name="Freeform 41" id="41"/>
          <p:cNvSpPr/>
          <p:nvPr/>
        </p:nvSpPr>
        <p:spPr>
          <a:xfrm flipH="false" flipV="false" rot="0">
            <a:off x="6416633" y="4321959"/>
            <a:ext cx="11173516" cy="396751"/>
          </a:xfrm>
          <a:custGeom>
            <a:avLst/>
            <a:gdLst/>
            <a:ahLst/>
            <a:cxnLst/>
            <a:rect r="r" b="b" t="t" l="l"/>
            <a:pathLst>
              <a:path h="396751" w="11173516">
                <a:moveTo>
                  <a:pt x="0" y="0"/>
                </a:moveTo>
                <a:lnTo>
                  <a:pt x="11173516" y="0"/>
                </a:lnTo>
                <a:lnTo>
                  <a:pt x="11173516" y="396751"/>
                </a:lnTo>
                <a:lnTo>
                  <a:pt x="0" y="396751"/>
                </a:lnTo>
                <a:lnTo>
                  <a:pt x="0" y="0"/>
                </a:lnTo>
                <a:close/>
              </a:path>
            </a:pathLst>
          </a:custGeom>
          <a:blipFill>
            <a:blip r:embed="rId20"/>
            <a:stretch>
              <a:fillRect l="-58" t="-28180" r="0" b="0"/>
            </a:stretch>
          </a:blipFill>
        </p:spPr>
      </p:sp>
      <p:sp>
        <p:nvSpPr>
          <p:cNvPr name="Freeform 42" id="42"/>
          <p:cNvSpPr/>
          <p:nvPr/>
        </p:nvSpPr>
        <p:spPr>
          <a:xfrm flipH="false" flipV="false" rot="0">
            <a:off x="5399651" y="8273770"/>
            <a:ext cx="10421146" cy="711494"/>
          </a:xfrm>
          <a:custGeom>
            <a:avLst/>
            <a:gdLst/>
            <a:ahLst/>
            <a:cxnLst/>
            <a:rect r="r" b="b" t="t" l="l"/>
            <a:pathLst>
              <a:path h="711494" w="10421146">
                <a:moveTo>
                  <a:pt x="0" y="0"/>
                </a:moveTo>
                <a:lnTo>
                  <a:pt x="10421146" y="0"/>
                </a:lnTo>
                <a:lnTo>
                  <a:pt x="10421146" y="711493"/>
                </a:lnTo>
                <a:lnTo>
                  <a:pt x="0" y="711493"/>
                </a:lnTo>
                <a:lnTo>
                  <a:pt x="0" y="0"/>
                </a:lnTo>
                <a:close/>
              </a:path>
            </a:pathLst>
          </a:custGeom>
          <a:blipFill>
            <a:blip r:embed="rId21"/>
            <a:stretch>
              <a:fillRect l="0" t="-9410" r="0" b="0"/>
            </a:stretch>
          </a:blipFill>
        </p:spPr>
      </p:sp>
      <p:sp>
        <p:nvSpPr>
          <p:cNvPr name="Freeform 43" id="43"/>
          <p:cNvSpPr/>
          <p:nvPr/>
        </p:nvSpPr>
        <p:spPr>
          <a:xfrm flipH="false" flipV="false" rot="0">
            <a:off x="5921502" y="6968463"/>
            <a:ext cx="9377445" cy="448056"/>
          </a:xfrm>
          <a:custGeom>
            <a:avLst/>
            <a:gdLst/>
            <a:ahLst/>
            <a:cxnLst/>
            <a:rect r="r" b="b" t="t" l="l"/>
            <a:pathLst>
              <a:path h="448056" w="9377445">
                <a:moveTo>
                  <a:pt x="0" y="0"/>
                </a:moveTo>
                <a:lnTo>
                  <a:pt x="9377444" y="0"/>
                </a:lnTo>
                <a:lnTo>
                  <a:pt x="9377444" y="448057"/>
                </a:lnTo>
                <a:lnTo>
                  <a:pt x="0" y="448057"/>
                </a:lnTo>
                <a:lnTo>
                  <a:pt x="0" y="0"/>
                </a:lnTo>
                <a:close/>
              </a:path>
            </a:pathLst>
          </a:custGeom>
          <a:blipFill>
            <a:blip r:embed="rId22"/>
            <a:stretch>
              <a:fillRect l="0" t="-25575" r="0" b="0"/>
            </a:stretch>
          </a:blipFill>
        </p:spPr>
      </p:sp>
      <p:sp>
        <p:nvSpPr>
          <p:cNvPr name="Freeform 44" id="44"/>
          <p:cNvSpPr/>
          <p:nvPr/>
        </p:nvSpPr>
        <p:spPr>
          <a:xfrm flipH="false" flipV="false" rot="0">
            <a:off x="6426158" y="5574218"/>
            <a:ext cx="11276659" cy="466177"/>
          </a:xfrm>
          <a:custGeom>
            <a:avLst/>
            <a:gdLst/>
            <a:ahLst/>
            <a:cxnLst/>
            <a:rect r="r" b="b" t="t" l="l"/>
            <a:pathLst>
              <a:path h="466177" w="11276659">
                <a:moveTo>
                  <a:pt x="0" y="0"/>
                </a:moveTo>
                <a:lnTo>
                  <a:pt x="11276659" y="0"/>
                </a:lnTo>
                <a:lnTo>
                  <a:pt x="11276659" y="466177"/>
                </a:lnTo>
                <a:lnTo>
                  <a:pt x="0" y="466177"/>
                </a:lnTo>
                <a:lnTo>
                  <a:pt x="0" y="0"/>
                </a:lnTo>
                <a:close/>
              </a:path>
            </a:pathLst>
          </a:custGeom>
          <a:blipFill>
            <a:blip r:embed="rId23"/>
            <a:stretch>
              <a:fillRect l="0" t="0" r="0" b="0"/>
            </a:stretch>
          </a:blipFill>
        </p:spPr>
      </p:sp>
      <p:sp>
        <p:nvSpPr>
          <p:cNvPr name="Freeform 45" id="45"/>
          <p:cNvSpPr/>
          <p:nvPr/>
        </p:nvSpPr>
        <p:spPr>
          <a:xfrm flipH="false" flipV="false" rot="0">
            <a:off x="2260162" y="4038339"/>
            <a:ext cx="916327" cy="852185"/>
          </a:xfrm>
          <a:custGeom>
            <a:avLst/>
            <a:gdLst/>
            <a:ahLst/>
            <a:cxnLst/>
            <a:rect r="r" b="b" t="t" l="l"/>
            <a:pathLst>
              <a:path h="852185" w="916327">
                <a:moveTo>
                  <a:pt x="0" y="0"/>
                </a:moveTo>
                <a:lnTo>
                  <a:pt x="916328" y="0"/>
                </a:lnTo>
                <a:lnTo>
                  <a:pt x="916328" y="852185"/>
                </a:lnTo>
                <a:lnTo>
                  <a:pt x="0" y="852185"/>
                </a:lnTo>
                <a:lnTo>
                  <a:pt x="0" y="0"/>
                </a:lnTo>
                <a:close/>
              </a:path>
            </a:pathLst>
          </a:custGeom>
          <a:blipFill>
            <a:blip r:embed="rId2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6537469" y="1186993"/>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007359" y="533978"/>
            <a:ext cx="704983" cy="704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25155" y="6293354"/>
            <a:ext cx="2305023" cy="23050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4" id="1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true" flipV="false" rot="0">
            <a:off x="432195" y="8579327"/>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5402222" y="8064991"/>
            <a:ext cx="9446602" cy="944660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09</a:t>
            </a:r>
          </a:p>
        </p:txBody>
      </p:sp>
      <p:pic>
        <p:nvPicPr>
          <p:cNvPr name="Picture 20" id="20"/>
          <p:cNvPicPr>
            <a:picLocks noChangeAspect="true"/>
          </p:cNvPicPr>
          <p:nvPr/>
        </p:nvPicPr>
        <p:blipFill>
          <a:blip r:embed="rId4"/>
          <a:stretch>
            <a:fillRect/>
          </a:stretch>
        </p:blipFill>
        <p:spPr>
          <a:xfrm rot="0">
            <a:off x="11152417" y="4854127"/>
            <a:ext cx="6444281" cy="5950515"/>
          </a:xfrm>
          <a:prstGeom prst="rect">
            <a:avLst/>
          </a:prstGeom>
        </p:spPr>
      </p:pic>
      <p:pic>
        <p:nvPicPr>
          <p:cNvPr name="Picture 21" id="21"/>
          <p:cNvPicPr>
            <a:picLocks noChangeAspect="true"/>
          </p:cNvPicPr>
          <p:nvPr/>
        </p:nvPicPr>
        <p:blipFill>
          <a:blip r:embed="rId5"/>
          <a:stretch>
            <a:fillRect/>
          </a:stretch>
        </p:blipFill>
        <p:spPr>
          <a:xfrm rot="0">
            <a:off x="-751371" y="1100292"/>
            <a:ext cx="10849954" cy="6230575"/>
          </a:xfrm>
          <a:prstGeom prst="rect">
            <a:avLst/>
          </a:prstGeom>
        </p:spPr>
      </p:pic>
      <p:sp>
        <p:nvSpPr>
          <p:cNvPr name="TextBox 22" id="22"/>
          <p:cNvSpPr txBox="true"/>
          <p:nvPr/>
        </p:nvSpPr>
        <p:spPr>
          <a:xfrm rot="0">
            <a:off x="6811386" y="463409"/>
            <a:ext cx="6155144" cy="881824"/>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Visual Sample </a:t>
            </a:r>
          </a:p>
        </p:txBody>
      </p:sp>
      <p:sp>
        <p:nvSpPr>
          <p:cNvPr name="Freeform 23" id="23"/>
          <p:cNvSpPr/>
          <p:nvPr/>
        </p:nvSpPr>
        <p:spPr>
          <a:xfrm flipH="false" flipV="false" rot="0">
            <a:off x="5321470" y="296459"/>
            <a:ext cx="1258452" cy="1196673"/>
          </a:xfrm>
          <a:custGeom>
            <a:avLst/>
            <a:gdLst/>
            <a:ahLst/>
            <a:cxnLst/>
            <a:rect r="r" b="b" t="t" l="l"/>
            <a:pathLst>
              <a:path h="1196673" w="1258452">
                <a:moveTo>
                  <a:pt x="0" y="0"/>
                </a:moveTo>
                <a:lnTo>
                  <a:pt x="1258452" y="0"/>
                </a:lnTo>
                <a:lnTo>
                  <a:pt x="1258452" y="1196674"/>
                </a:lnTo>
                <a:lnTo>
                  <a:pt x="0" y="1196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8828765" y="2330250"/>
            <a:ext cx="8783027" cy="2473442"/>
          </a:xfrm>
          <a:prstGeom prst="rect">
            <a:avLst/>
          </a:prstGeom>
        </p:spPr>
        <p:txBody>
          <a:bodyPr anchor="t" rtlCol="false" tIns="0" lIns="0" bIns="0" rIns="0">
            <a:spAutoFit/>
          </a:bodyPr>
          <a:lstStyle/>
          <a:p>
            <a:pPr algn="l">
              <a:lnSpc>
                <a:spcPts val="4028"/>
              </a:lnSpc>
            </a:pPr>
            <a:r>
              <a:rPr lang="en-US" sz="1900" b="true">
                <a:solidFill>
                  <a:srgbClr val="1DA0D6"/>
                </a:solidFill>
                <a:latin typeface="Canva Sans Bold"/>
                <a:ea typeface="Canva Sans Bold"/>
                <a:cs typeface="Canva Sans Bold"/>
                <a:sym typeface="Canva Sans Bold"/>
              </a:rPr>
              <a:t>Description:</a:t>
            </a:r>
          </a:p>
          <a:p>
            <a:pPr algn="l" marL="0" indent="0" lvl="0">
              <a:lnSpc>
                <a:spcPts val="4028"/>
              </a:lnSpc>
              <a:spcBef>
                <a:spcPct val="0"/>
              </a:spcBef>
            </a:pPr>
            <a:r>
              <a:rPr lang="en-US" sz="1900" strike="noStrike" u="none">
                <a:solidFill>
                  <a:srgbClr val="575757"/>
                </a:solidFill>
                <a:latin typeface="Canva Sans"/>
                <a:ea typeface="Canva Sans"/>
                <a:cs typeface="Canva Sans"/>
                <a:sym typeface="Canva Sans"/>
              </a:rPr>
              <a:t>This visual displays the top routes generating the highest total revenue across the network.</a:t>
            </a:r>
          </a:p>
          <a:p>
            <a:pPr algn="l" marL="0" indent="0" lvl="0">
              <a:lnSpc>
                <a:spcPts val="4028"/>
              </a:lnSpc>
              <a:spcBef>
                <a:spcPct val="0"/>
              </a:spcBef>
            </a:pPr>
            <a:r>
              <a:rPr lang="en-US" b="true" sz="1900" strike="noStrike" u="none">
                <a:solidFill>
                  <a:srgbClr val="575757"/>
                </a:solidFill>
                <a:latin typeface="Canva Sans Bold"/>
                <a:ea typeface="Canva Sans Bold"/>
                <a:cs typeface="Canva Sans Bold"/>
                <a:sym typeface="Canva Sans Bold"/>
              </a:rPr>
              <a:t> </a:t>
            </a:r>
            <a:r>
              <a:rPr lang="en-US" b="true" sz="1900" strike="noStrike" u="none">
                <a:solidFill>
                  <a:srgbClr val="1DA0D6"/>
                </a:solidFill>
                <a:latin typeface="Canva Sans Bold"/>
                <a:ea typeface="Canva Sans Bold"/>
                <a:cs typeface="Canva Sans Bold"/>
                <a:sym typeface="Canva Sans Bold"/>
              </a:rPr>
              <a:t>Insight:</a:t>
            </a:r>
          </a:p>
          <a:p>
            <a:pPr algn="l" marL="0" indent="0" lvl="0">
              <a:lnSpc>
                <a:spcPts val="4028"/>
              </a:lnSpc>
              <a:spcBef>
                <a:spcPct val="0"/>
              </a:spcBef>
            </a:pPr>
            <a:r>
              <a:rPr lang="en-US" sz="1900" strike="noStrike" u="none">
                <a:solidFill>
                  <a:srgbClr val="575757"/>
                </a:solidFill>
                <a:latin typeface="Canva Sans"/>
                <a:ea typeface="Canva Sans"/>
                <a:cs typeface="Canva Sans"/>
                <a:sym typeface="Canva Sans"/>
              </a:rPr>
              <a:t> You can quickly see which routes contribute most to overall profitability</a:t>
            </a:r>
          </a:p>
        </p:txBody>
      </p:sp>
      <p:sp>
        <p:nvSpPr>
          <p:cNvPr name="TextBox 25" id="25"/>
          <p:cNvSpPr txBox="true"/>
          <p:nvPr/>
        </p:nvSpPr>
        <p:spPr>
          <a:xfrm rot="0">
            <a:off x="1780331" y="6864013"/>
            <a:ext cx="9294077" cy="2473442"/>
          </a:xfrm>
          <a:prstGeom prst="rect">
            <a:avLst/>
          </a:prstGeom>
        </p:spPr>
        <p:txBody>
          <a:bodyPr anchor="t" rtlCol="false" tIns="0" lIns="0" bIns="0" rIns="0">
            <a:spAutoFit/>
          </a:bodyPr>
          <a:lstStyle/>
          <a:p>
            <a:pPr algn="l">
              <a:lnSpc>
                <a:spcPts val="4028"/>
              </a:lnSpc>
            </a:pPr>
            <a:r>
              <a:rPr lang="en-US" sz="1900" b="true">
                <a:solidFill>
                  <a:srgbClr val="1DA0D6"/>
                </a:solidFill>
                <a:latin typeface="Canva Sans Bold"/>
                <a:ea typeface="Canva Sans Bold"/>
                <a:cs typeface="Canva Sans Bold"/>
                <a:sym typeface="Canva Sans Bold"/>
              </a:rPr>
              <a:t>Description:</a:t>
            </a:r>
          </a:p>
          <a:p>
            <a:pPr algn="l">
              <a:lnSpc>
                <a:spcPts val="4028"/>
              </a:lnSpc>
            </a:pPr>
            <a:r>
              <a:rPr lang="en-US" sz="1900">
                <a:solidFill>
                  <a:srgbClr val="575757"/>
                </a:solidFill>
                <a:latin typeface="Canva Sans"/>
                <a:ea typeface="Canva Sans"/>
                <a:cs typeface="Canva Sans"/>
                <a:sym typeface="Canva Sans"/>
              </a:rPr>
              <a:t>This visual shows the percentage of bookings made with and without railcards.</a:t>
            </a:r>
          </a:p>
          <a:p>
            <a:pPr algn="l">
              <a:lnSpc>
                <a:spcPts val="4028"/>
              </a:lnSpc>
            </a:pPr>
            <a:r>
              <a:rPr lang="en-US" sz="1900">
                <a:solidFill>
                  <a:srgbClr val="575757"/>
                </a:solidFill>
                <a:latin typeface="Canva Sans"/>
                <a:ea typeface="Canva Sans"/>
                <a:cs typeface="Canva Sans"/>
                <a:sym typeface="Canva Sans"/>
              </a:rPr>
              <a:t> </a:t>
            </a:r>
            <a:r>
              <a:rPr lang="en-US" sz="1900" b="true">
                <a:solidFill>
                  <a:srgbClr val="1DA0D6"/>
                </a:solidFill>
                <a:latin typeface="Canva Sans Bold"/>
                <a:ea typeface="Canva Sans Bold"/>
                <a:cs typeface="Canva Sans Bold"/>
                <a:sym typeface="Canva Sans Bold"/>
              </a:rPr>
              <a:t>Insight:</a:t>
            </a:r>
          </a:p>
          <a:p>
            <a:pPr algn="l">
              <a:lnSpc>
                <a:spcPts val="4028"/>
              </a:lnSpc>
            </a:pPr>
            <a:r>
              <a:rPr lang="en-US" sz="1900">
                <a:solidFill>
                  <a:srgbClr val="575757"/>
                </a:solidFill>
                <a:latin typeface="Canva Sans"/>
                <a:ea typeface="Canva Sans"/>
                <a:cs typeface="Canva Sans"/>
                <a:sym typeface="Canva Sans"/>
              </a:rPr>
              <a:t>Most bookings are made without a railcard, while adult railcards account for the largest share among users who use 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DAG0FvptxFw</dc:identifier>
  <dcterms:modified xsi:type="dcterms:W3CDTF">2011-08-01T06:04:30Z</dcterms:modified>
  <cp:revision>1</cp:revision>
  <dc:title>depi fp</dc:title>
</cp:coreProperties>
</file>